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7" r:id="rId1"/>
    <p:sldMasterId id="2147483841" r:id="rId2"/>
  </p:sldMasterIdLst>
  <p:notesMasterIdLst>
    <p:notesMasterId r:id="rId70"/>
  </p:notesMasterIdLst>
  <p:sldIdLst>
    <p:sldId id="467" r:id="rId3"/>
    <p:sldId id="353" r:id="rId4"/>
    <p:sldId id="257" r:id="rId5"/>
    <p:sldId id="468" r:id="rId6"/>
    <p:sldId id="469" r:id="rId7"/>
    <p:sldId id="470" r:id="rId8"/>
    <p:sldId id="357" r:id="rId9"/>
    <p:sldId id="299" r:id="rId10"/>
    <p:sldId id="300" r:id="rId11"/>
    <p:sldId id="400" r:id="rId12"/>
    <p:sldId id="354" r:id="rId13"/>
    <p:sldId id="355" r:id="rId14"/>
    <p:sldId id="356" r:id="rId15"/>
    <p:sldId id="358" r:id="rId16"/>
    <p:sldId id="302" r:id="rId17"/>
    <p:sldId id="305" r:id="rId18"/>
    <p:sldId id="361" r:id="rId19"/>
    <p:sldId id="362" r:id="rId20"/>
    <p:sldId id="359" r:id="rId21"/>
    <p:sldId id="307" r:id="rId22"/>
    <p:sldId id="308" r:id="rId23"/>
    <p:sldId id="309" r:id="rId24"/>
    <p:sldId id="310" r:id="rId25"/>
    <p:sldId id="365" r:id="rId26"/>
    <p:sldId id="333" r:id="rId27"/>
    <p:sldId id="471" r:id="rId28"/>
    <p:sldId id="334" r:id="rId29"/>
    <p:sldId id="311" r:id="rId30"/>
    <p:sldId id="312" r:id="rId31"/>
    <p:sldId id="313" r:id="rId32"/>
    <p:sldId id="366" r:id="rId33"/>
    <p:sldId id="288" r:id="rId34"/>
    <p:sldId id="363" r:id="rId35"/>
    <p:sldId id="364" r:id="rId36"/>
    <p:sldId id="303" r:id="rId37"/>
    <p:sldId id="304" r:id="rId38"/>
    <p:sldId id="292" r:id="rId39"/>
    <p:sldId id="315" r:id="rId40"/>
    <p:sldId id="319" r:id="rId41"/>
    <p:sldId id="320" r:id="rId42"/>
    <p:sldId id="321" r:id="rId43"/>
    <p:sldId id="538" r:id="rId44"/>
    <p:sldId id="472" r:id="rId45"/>
    <p:sldId id="473" r:id="rId46"/>
    <p:sldId id="474" r:id="rId47"/>
    <p:sldId id="475" r:id="rId48"/>
    <p:sldId id="339" r:id="rId49"/>
    <p:sldId id="476" r:id="rId50"/>
    <p:sldId id="483" r:id="rId51"/>
    <p:sldId id="484" r:id="rId52"/>
    <p:sldId id="485" r:id="rId53"/>
    <p:sldId id="486" r:id="rId54"/>
    <p:sldId id="487" r:id="rId55"/>
    <p:sldId id="493" r:id="rId56"/>
    <p:sldId id="494" r:id="rId57"/>
    <p:sldId id="341" r:id="rId58"/>
    <p:sldId id="489" r:id="rId59"/>
    <p:sldId id="490" r:id="rId60"/>
    <p:sldId id="488" r:id="rId61"/>
    <p:sldId id="491" r:id="rId62"/>
    <p:sldId id="492" r:id="rId63"/>
    <p:sldId id="349" r:id="rId64"/>
    <p:sldId id="350" r:id="rId65"/>
    <p:sldId id="351" r:id="rId66"/>
    <p:sldId id="352" r:id="rId67"/>
    <p:sldId id="539" r:id="rId68"/>
    <p:sldId id="540"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3">
          <p15:clr>
            <a:srgbClr val="A4A3A4"/>
          </p15:clr>
        </p15:guide>
        <p15:guide id="2" pos="20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29"/>
    <p:restoredTop sz="60282" autoAdjust="0"/>
  </p:normalViewPr>
  <p:slideViewPr>
    <p:cSldViewPr snapToObjects="1" showGuides="1">
      <p:cViewPr varScale="1">
        <p:scale>
          <a:sx n="65" d="100"/>
          <a:sy n="65" d="100"/>
        </p:scale>
        <p:origin x="2454" y="66"/>
      </p:cViewPr>
      <p:guideLst>
        <p:guide orient="horz" pos="753"/>
        <p:guide pos="206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C8FA49-D6CD-A547-8C5A-709B2496975F}" type="datetimeFigureOut">
              <a:rPr lang="en-US" smtClean="0"/>
              <a:t>3/23/2020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CE3F60-5C8F-E644-8A95-F6891A9E724F}" type="slidenum">
              <a:rPr lang="en-US" smtClean="0"/>
              <a:t>‹#›</a:t>
            </a:fld>
            <a:endParaRPr lang="en-US"/>
          </a:p>
        </p:txBody>
      </p:sp>
    </p:spTree>
    <p:extLst>
      <p:ext uri="{BB962C8B-B14F-4D97-AF65-F5344CB8AC3E}">
        <p14:creationId xmlns:p14="http://schemas.microsoft.com/office/powerpoint/2010/main" val="4249043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88B0A4-54D1-2D47-8CA3-FE5084CF3C62}" type="slidenum">
              <a:rPr lang="en-GB" smtClean="0"/>
              <a:pPr/>
              <a:t>1</a:t>
            </a:fld>
            <a:endParaRPr lang="en-GB"/>
          </a:p>
        </p:txBody>
      </p:sp>
    </p:spTree>
    <p:extLst>
      <p:ext uri="{BB962C8B-B14F-4D97-AF65-F5344CB8AC3E}">
        <p14:creationId xmlns:p14="http://schemas.microsoft.com/office/powerpoint/2010/main" val="700010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pacote de produtos e serviços que criam valor para um segmento específico de clientes</a:t>
            </a:r>
          </a:p>
          <a:p>
            <a:r>
              <a:rPr lang="pt-BR" dirty="0"/>
              <a:t>A Proposta de Valor é a razão pela qual os clientes recorrem a um empresa em detrimento de outra. </a:t>
            </a:r>
          </a:p>
          <a:p>
            <a:r>
              <a:rPr lang="pt-BR" b="1" dirty="0"/>
              <a:t>Resolve um problema ou satisfação do cliente uma necessidade do cliente. </a:t>
            </a:r>
          </a:p>
          <a:p>
            <a:endParaRPr lang="pt-BR" dirty="0"/>
          </a:p>
          <a:p>
            <a:endParaRPr lang="pt-BR" dirty="0"/>
          </a:p>
          <a:p>
            <a:r>
              <a:rPr lang="pt-BR" dirty="0"/>
              <a:t>Cada proposta de valor consiste num pacote de produtos e / ou serviços que atende aos requisitos de um segmento específico de clientes. </a:t>
            </a:r>
          </a:p>
          <a:p>
            <a:r>
              <a:rPr lang="pt-BR" dirty="0"/>
              <a:t>Nesse sentido, a Proposição de Valor é uma agregação ou pacote de benefícios que uma empresa oferece clientes.</a:t>
            </a:r>
          </a:p>
          <a:p>
            <a:r>
              <a:rPr lang="pt-BR" dirty="0"/>
              <a:t>Algumas proposições de valor podem ser inovadoras e representar um oferta nova ou disruptiva. Outros podem ser semelhantes ao mercado existente</a:t>
            </a:r>
          </a:p>
          <a:p>
            <a:r>
              <a:rPr lang="pt-BR" dirty="0"/>
              <a:t>, mas com recursos e atributos adicionais.</a:t>
            </a:r>
            <a:endParaRPr lang="en-GB" dirty="0"/>
          </a:p>
          <a:p>
            <a:endParaRPr lang="en-GB" dirty="0"/>
          </a:p>
        </p:txBody>
      </p:sp>
      <p:sp>
        <p:nvSpPr>
          <p:cNvPr id="4" name="Slide Number Placeholder 3"/>
          <p:cNvSpPr>
            <a:spLocks noGrp="1"/>
          </p:cNvSpPr>
          <p:nvPr>
            <p:ph type="sldNum" sz="quarter" idx="5"/>
          </p:nvPr>
        </p:nvSpPr>
        <p:spPr/>
        <p:txBody>
          <a:bodyPr/>
          <a:lstStyle/>
          <a:p>
            <a:fld id="{DF88B0A4-54D1-2D47-8CA3-FE5084CF3C62}" type="slidenum">
              <a:rPr lang="en-GB" smtClean="0"/>
              <a:pPr/>
              <a:t>10</a:t>
            </a:fld>
            <a:endParaRPr lang="en-GB"/>
          </a:p>
        </p:txBody>
      </p:sp>
    </p:spTree>
    <p:extLst>
      <p:ext uri="{BB962C8B-B14F-4D97-AF65-F5344CB8AC3E}">
        <p14:creationId xmlns:p14="http://schemas.microsoft.com/office/powerpoint/2010/main" val="2866635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 </a:t>
            </a:r>
            <a:r>
              <a:rPr lang="en-GB" dirty="0" err="1"/>
              <a:t>novamente</a:t>
            </a:r>
            <a:r>
              <a:rPr lang="en-GB" dirty="0"/>
              <a:t>, a </a:t>
            </a:r>
            <a:r>
              <a:rPr lang="en-GB" dirty="0" err="1"/>
              <a:t>Strategyzer</a:t>
            </a:r>
            <a:r>
              <a:rPr lang="en-GB" dirty="0"/>
              <a:t> – </a:t>
            </a:r>
            <a:r>
              <a:rPr lang="en-GB" dirty="0" err="1"/>
              <a:t>ainda</a:t>
            </a:r>
            <a:r>
              <a:rPr lang="en-GB" dirty="0"/>
              <a:t> se </a:t>
            </a:r>
            <a:r>
              <a:rPr lang="en-GB" dirty="0" err="1"/>
              <a:t>lembram</a:t>
            </a:r>
            <a:r>
              <a:rPr lang="en-GB" dirty="0"/>
              <a:t> </a:t>
            </a:r>
            <a:r>
              <a:rPr lang="en-GB" dirty="0" err="1"/>
              <a:t>quem</a:t>
            </a:r>
            <a:r>
              <a:rPr lang="en-GB" dirty="0"/>
              <a:t> a </a:t>
            </a:r>
            <a:r>
              <a:rPr lang="en-GB" dirty="0" err="1"/>
              <a:t>fundou</a:t>
            </a:r>
            <a:r>
              <a:rPr lang="en-GB" dirty="0"/>
              <a:t>?.... Alex Osterwalder</a:t>
            </a:r>
          </a:p>
          <a:p>
            <a:r>
              <a:rPr lang="en-GB" dirty="0" err="1"/>
              <a:t>Desenvolveu</a:t>
            </a:r>
            <a:r>
              <a:rPr lang="en-GB" dirty="0"/>
              <a:t> </a:t>
            </a:r>
            <a:r>
              <a:rPr lang="en-GB" dirty="0" err="1"/>
              <a:t>também</a:t>
            </a:r>
            <a:r>
              <a:rPr lang="en-GB" dirty="0"/>
              <a:t> </a:t>
            </a:r>
            <a:r>
              <a:rPr lang="en-GB" dirty="0" err="1"/>
              <a:t>uma</a:t>
            </a:r>
            <a:r>
              <a:rPr lang="en-GB" dirty="0"/>
              <a:t> ferramenta para </a:t>
            </a:r>
            <a:r>
              <a:rPr lang="en-GB" dirty="0" err="1"/>
              <a:t>nos</a:t>
            </a:r>
            <a:r>
              <a:rPr lang="en-GB" dirty="0"/>
              <a:t> </a:t>
            </a:r>
            <a:r>
              <a:rPr lang="en-GB" dirty="0" err="1"/>
              <a:t>ajudar</a:t>
            </a:r>
            <a:r>
              <a:rPr lang="en-GB" dirty="0"/>
              <a:t> a </a:t>
            </a:r>
            <a:r>
              <a:rPr lang="en-GB" dirty="0" err="1"/>
              <a:t>desenhar</a:t>
            </a:r>
            <a:r>
              <a:rPr lang="en-GB" dirty="0"/>
              <a:t> a </a:t>
            </a:r>
            <a:r>
              <a:rPr lang="en-GB" dirty="0" err="1"/>
              <a:t>proposta</a:t>
            </a:r>
            <a:r>
              <a:rPr lang="en-GB" dirty="0"/>
              <a:t> de </a:t>
            </a:r>
            <a:r>
              <a:rPr lang="en-GB" dirty="0" err="1"/>
              <a:t>valor</a:t>
            </a:r>
            <a:r>
              <a:rPr lang="en-GB" dirty="0"/>
              <a:t>. </a:t>
            </a:r>
            <a:r>
              <a:rPr lang="en-GB" dirty="0" err="1"/>
              <a:t>Vamos</a:t>
            </a:r>
            <a:r>
              <a:rPr lang="en-GB" dirty="0"/>
              <a:t> ver.</a:t>
            </a:r>
          </a:p>
        </p:txBody>
      </p:sp>
      <p:sp>
        <p:nvSpPr>
          <p:cNvPr id="4" name="Slide Number Placeholder 3"/>
          <p:cNvSpPr>
            <a:spLocks noGrp="1"/>
          </p:cNvSpPr>
          <p:nvPr>
            <p:ph type="sldNum" sz="quarter" idx="5"/>
          </p:nvPr>
        </p:nvSpPr>
        <p:spPr/>
        <p:txBody>
          <a:bodyPr/>
          <a:lstStyle/>
          <a:p>
            <a:fld id="{13CE3F60-5C8F-E644-8A95-F6891A9E724F}" type="slidenum">
              <a:rPr lang="en-US" smtClean="0"/>
              <a:t>11</a:t>
            </a:fld>
            <a:endParaRPr lang="en-US"/>
          </a:p>
        </p:txBody>
      </p:sp>
    </p:spTree>
    <p:extLst>
      <p:ext uri="{BB962C8B-B14F-4D97-AF65-F5344CB8AC3E}">
        <p14:creationId xmlns:p14="http://schemas.microsoft.com/office/powerpoint/2010/main" val="983647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Portanto</a:t>
            </a:r>
            <a:r>
              <a:rPr lang="en-GB" dirty="0"/>
              <a:t> </a:t>
            </a:r>
            <a:r>
              <a:rPr lang="en-GB" dirty="0" err="1"/>
              <a:t>este</a:t>
            </a:r>
            <a:r>
              <a:rPr lang="en-GB" dirty="0"/>
              <a:t> é o template</a:t>
            </a:r>
          </a:p>
          <a:p>
            <a:r>
              <a:rPr lang="en-GB" dirty="0"/>
              <a:t>Do </a:t>
            </a:r>
            <a:r>
              <a:rPr lang="en-GB" dirty="0" err="1"/>
              <a:t>lado</a:t>
            </a:r>
            <a:r>
              <a:rPr lang="en-GB" dirty="0"/>
              <a:t> </a:t>
            </a:r>
            <a:r>
              <a:rPr lang="en-GB" dirty="0" err="1"/>
              <a:t>direito</a:t>
            </a:r>
            <a:r>
              <a:rPr lang="en-GB" dirty="0"/>
              <a:t> </a:t>
            </a:r>
            <a:r>
              <a:rPr lang="en-GB" dirty="0" err="1"/>
              <a:t>voces</a:t>
            </a:r>
            <a:r>
              <a:rPr lang="en-GB" dirty="0"/>
              <a:t> </a:t>
            </a:r>
            <a:r>
              <a:rPr lang="en-GB" dirty="0" err="1"/>
              <a:t>tem</a:t>
            </a:r>
            <a:r>
              <a:rPr lang="en-GB" dirty="0"/>
              <a:t> o </a:t>
            </a:r>
            <a:r>
              <a:rPr lang="en-GB" dirty="0" err="1"/>
              <a:t>mapa</a:t>
            </a:r>
            <a:r>
              <a:rPr lang="en-GB" dirty="0"/>
              <a:t> do </a:t>
            </a:r>
            <a:r>
              <a:rPr lang="en-GB" dirty="0" err="1"/>
              <a:t>cliente</a:t>
            </a:r>
            <a:r>
              <a:rPr lang="en-GB" dirty="0"/>
              <a:t>, que </a:t>
            </a:r>
            <a:r>
              <a:rPr lang="en-GB" dirty="0" err="1"/>
              <a:t>clarifica</a:t>
            </a:r>
            <a:r>
              <a:rPr lang="en-GB" dirty="0"/>
              <a:t> o </a:t>
            </a:r>
            <a:r>
              <a:rPr lang="en-GB" dirty="0" err="1"/>
              <a:t>conhecimento</a:t>
            </a:r>
            <a:r>
              <a:rPr lang="en-GB" dirty="0"/>
              <a:t> do </a:t>
            </a:r>
            <a:r>
              <a:rPr lang="en-GB" dirty="0" err="1"/>
              <a:t>cliente</a:t>
            </a:r>
            <a:r>
              <a:rPr lang="en-GB" dirty="0"/>
              <a:t> e do </a:t>
            </a:r>
            <a:r>
              <a:rPr lang="en-GB" dirty="0" err="1"/>
              <a:t>lado</a:t>
            </a:r>
            <a:r>
              <a:rPr lang="en-GB" dirty="0"/>
              <a:t> </a:t>
            </a:r>
            <a:r>
              <a:rPr lang="en-GB" dirty="0" err="1"/>
              <a:t>esquerdo</a:t>
            </a:r>
            <a:r>
              <a:rPr lang="en-GB" dirty="0"/>
              <a:t> o </a:t>
            </a:r>
            <a:r>
              <a:rPr lang="en-GB" dirty="0" err="1"/>
              <a:t>mapa</a:t>
            </a:r>
            <a:r>
              <a:rPr lang="en-GB" dirty="0"/>
              <a:t> de </a:t>
            </a:r>
            <a:r>
              <a:rPr lang="en-GB" dirty="0" err="1"/>
              <a:t>valor</a:t>
            </a:r>
            <a:r>
              <a:rPr lang="en-GB" dirty="0"/>
              <a:t>, </a:t>
            </a:r>
            <a:r>
              <a:rPr lang="en-GB" dirty="0" err="1"/>
              <a:t>ou</a:t>
            </a:r>
            <a:r>
              <a:rPr lang="en-GB" dirty="0"/>
              <a:t> </a:t>
            </a:r>
            <a:r>
              <a:rPr lang="en-GB" dirty="0" err="1"/>
              <a:t>seja</a:t>
            </a:r>
            <a:r>
              <a:rPr lang="en-GB" dirty="0"/>
              <a:t>, </a:t>
            </a:r>
            <a:r>
              <a:rPr lang="en-GB" dirty="0" err="1"/>
              <a:t>como</a:t>
            </a:r>
            <a:r>
              <a:rPr lang="en-GB" dirty="0"/>
              <a:t> </a:t>
            </a:r>
            <a:r>
              <a:rPr lang="en-GB" dirty="0" err="1"/>
              <a:t>pretendem</a:t>
            </a:r>
            <a:r>
              <a:rPr lang="en-GB" dirty="0"/>
              <a:t> </a:t>
            </a:r>
            <a:r>
              <a:rPr lang="en-GB" dirty="0" err="1"/>
              <a:t>gerar</a:t>
            </a:r>
            <a:r>
              <a:rPr lang="en-GB" dirty="0"/>
              <a:t> </a:t>
            </a:r>
            <a:r>
              <a:rPr lang="en-GB" dirty="0" err="1"/>
              <a:t>valor</a:t>
            </a:r>
            <a:r>
              <a:rPr lang="en-GB" dirty="0"/>
              <a:t> para </a:t>
            </a:r>
            <a:r>
              <a:rPr lang="en-GB" dirty="0" err="1"/>
              <a:t>esse</a:t>
            </a:r>
            <a:r>
              <a:rPr lang="en-GB" dirty="0"/>
              <a:t> </a:t>
            </a:r>
            <a:r>
              <a:rPr lang="en-GB" dirty="0" err="1"/>
              <a:t>cliente</a:t>
            </a:r>
            <a:r>
              <a:rPr lang="en-GB" dirty="0"/>
              <a:t>.</a:t>
            </a:r>
          </a:p>
          <a:p>
            <a:r>
              <a:rPr lang="en-GB" dirty="0" err="1"/>
              <a:t>Conseguem</a:t>
            </a:r>
            <a:r>
              <a:rPr lang="en-GB" dirty="0"/>
              <a:t> o </a:t>
            </a:r>
            <a:r>
              <a:rPr lang="en-GB" dirty="0" err="1"/>
              <a:t>ajuste</a:t>
            </a:r>
            <a:r>
              <a:rPr lang="en-GB" dirty="0"/>
              <a:t> entre ambos, o fit, </a:t>
            </a:r>
            <a:r>
              <a:rPr lang="en-GB" dirty="0" err="1"/>
              <a:t>quando</a:t>
            </a:r>
            <a:r>
              <a:rPr lang="en-GB" dirty="0"/>
              <a:t> o </a:t>
            </a:r>
            <a:r>
              <a:rPr lang="en-GB" dirty="0" err="1"/>
              <a:t>mapa</a:t>
            </a:r>
            <a:r>
              <a:rPr lang="en-GB" dirty="0"/>
              <a:t> de </a:t>
            </a:r>
            <a:r>
              <a:rPr lang="en-GB" dirty="0" err="1"/>
              <a:t>valor</a:t>
            </a:r>
            <a:r>
              <a:rPr lang="en-GB" dirty="0"/>
              <a:t> </a:t>
            </a:r>
            <a:r>
              <a:rPr lang="en-GB" dirty="0" err="1"/>
              <a:t>vai</a:t>
            </a:r>
            <a:r>
              <a:rPr lang="en-GB" dirty="0"/>
              <a:t> de </a:t>
            </a:r>
            <a:r>
              <a:rPr lang="en-GB" dirty="0" err="1"/>
              <a:t>encontro</a:t>
            </a:r>
            <a:r>
              <a:rPr lang="en-GB" dirty="0"/>
              <a:t> </a:t>
            </a:r>
            <a:r>
              <a:rPr lang="en-GB" dirty="0" err="1"/>
              <a:t>ao</a:t>
            </a:r>
            <a:r>
              <a:rPr lang="en-GB" dirty="0"/>
              <a:t> </a:t>
            </a:r>
            <a:r>
              <a:rPr lang="en-GB" dirty="0" err="1"/>
              <a:t>mapa</a:t>
            </a:r>
            <a:r>
              <a:rPr lang="en-GB" dirty="0"/>
              <a:t> do </a:t>
            </a:r>
            <a:r>
              <a:rPr lang="en-GB" dirty="0" err="1"/>
              <a:t>cliente</a:t>
            </a:r>
            <a:endParaRPr lang="en-GB" dirty="0"/>
          </a:p>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12</a:t>
            </a:fld>
            <a:endParaRPr lang="en-US"/>
          </a:p>
        </p:txBody>
      </p:sp>
    </p:spTree>
    <p:extLst>
      <p:ext uri="{BB962C8B-B14F-4D97-AF65-F5344CB8AC3E}">
        <p14:creationId xmlns:p14="http://schemas.microsoft.com/office/powerpoint/2010/main" val="3591615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mn-lt"/>
                <a:ea typeface="+mn-ea"/>
                <a:cs typeface="+mn-cs"/>
              </a:rPr>
              <a:t>O </a:t>
            </a:r>
            <a:r>
              <a:rPr lang="en-GB" sz="1200" b="1" i="0" u="none" strike="noStrike" kern="1200" baseline="0" dirty="0" err="1">
                <a:solidFill>
                  <a:schemeClr val="tx1"/>
                </a:solidFill>
                <a:latin typeface="+mn-lt"/>
                <a:ea typeface="+mn-ea"/>
                <a:cs typeface="+mn-cs"/>
              </a:rPr>
              <a:t>Mapa</a:t>
            </a:r>
            <a:r>
              <a:rPr lang="en-GB" sz="1200" b="1" i="0" u="none" strike="noStrike" kern="1200" baseline="0" dirty="0">
                <a:solidFill>
                  <a:schemeClr val="tx1"/>
                </a:solidFill>
                <a:latin typeface="+mn-lt"/>
                <a:ea typeface="+mn-ea"/>
                <a:cs typeface="+mn-cs"/>
              </a:rPr>
              <a:t> de </a:t>
            </a:r>
            <a:r>
              <a:rPr lang="en-GB" sz="1200" b="1" i="0" u="none" strike="noStrike" kern="1200" baseline="0" dirty="0" err="1">
                <a:solidFill>
                  <a:schemeClr val="tx1"/>
                </a:solidFill>
                <a:latin typeface="+mn-lt"/>
                <a:ea typeface="+mn-ea"/>
                <a:cs typeface="+mn-cs"/>
              </a:rPr>
              <a:t>Cliente</a:t>
            </a:r>
            <a:r>
              <a:rPr lang="en-GB" sz="1200" b="1" i="0" u="none" strike="noStrike" kern="1200" baseline="0" dirty="0">
                <a:solidFill>
                  <a:schemeClr val="tx1"/>
                </a:solidFill>
                <a:latin typeface="+mn-lt"/>
                <a:ea typeface="+mn-ea"/>
                <a:cs typeface="+mn-cs"/>
              </a:rPr>
              <a:t> divide o </a:t>
            </a:r>
            <a:r>
              <a:rPr lang="en-GB" sz="1200" b="1" i="0" u="none" strike="noStrike" kern="1200" baseline="0" dirty="0" err="1">
                <a:solidFill>
                  <a:schemeClr val="tx1"/>
                </a:solidFill>
                <a:latin typeface="+mn-lt"/>
                <a:ea typeface="+mn-ea"/>
                <a:cs typeface="+mn-cs"/>
              </a:rPr>
              <a:t>cliente</a:t>
            </a:r>
            <a:r>
              <a:rPr lang="en-GB" sz="1200" b="1" i="0" u="none" strike="noStrike" kern="1200" baseline="0" dirty="0">
                <a:solidFill>
                  <a:schemeClr val="tx1"/>
                </a:solidFill>
                <a:latin typeface="+mn-lt"/>
                <a:ea typeface="+mn-ea"/>
                <a:cs typeface="+mn-cs"/>
              </a:rPr>
              <a:t> </a:t>
            </a:r>
            <a:r>
              <a:rPr lang="en-GB" sz="1200" b="1" i="0" u="none" strike="noStrike" kern="1200" baseline="0" dirty="0" err="1">
                <a:solidFill>
                  <a:schemeClr val="tx1"/>
                </a:solidFill>
                <a:latin typeface="+mn-lt"/>
                <a:ea typeface="+mn-ea"/>
                <a:cs typeface="+mn-cs"/>
              </a:rPr>
              <a:t>em</a:t>
            </a:r>
            <a:r>
              <a:rPr lang="en-GB" sz="1200" b="1" i="0" u="none" strike="noStrike" kern="1200" baseline="0" dirty="0">
                <a:solidFill>
                  <a:schemeClr val="tx1"/>
                </a:solidFill>
                <a:latin typeface="+mn-lt"/>
                <a:ea typeface="+mn-ea"/>
                <a:cs typeface="+mn-cs"/>
              </a:rPr>
              <a:t> JOBS, PAINS and GAINS</a:t>
            </a:r>
          </a:p>
          <a:p>
            <a:endParaRPr lang="en-GB" sz="1200" b="1"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JOBS/TAREFAS</a:t>
            </a:r>
          </a:p>
          <a:p>
            <a:r>
              <a:rPr lang="en-GB" sz="1200" b="0" i="0" u="none" strike="noStrike" kern="1200" baseline="0" dirty="0" err="1">
                <a:solidFill>
                  <a:schemeClr val="tx1"/>
                </a:solidFill>
                <a:latin typeface="+mn-lt"/>
                <a:ea typeface="+mn-ea"/>
                <a:cs typeface="+mn-cs"/>
              </a:rPr>
              <a:t>Descreve</a:t>
            </a:r>
            <a:r>
              <a:rPr lang="en-GB" sz="1200" b="0" i="0" u="none" strike="noStrike" kern="1200" baseline="0" dirty="0">
                <a:solidFill>
                  <a:schemeClr val="tx1"/>
                </a:solidFill>
                <a:latin typeface="+mn-lt"/>
                <a:ea typeface="+mn-ea"/>
                <a:cs typeface="+mn-cs"/>
              </a:rPr>
              <a:t> o que </a:t>
            </a:r>
            <a:r>
              <a:rPr lang="en-GB" sz="1200" b="0" i="0" u="none" strike="noStrike" kern="1200" baseline="0" dirty="0" err="1">
                <a:solidFill>
                  <a:schemeClr val="tx1"/>
                </a:solidFill>
                <a:latin typeface="+mn-lt"/>
                <a:ea typeface="+mn-ea"/>
                <a:cs typeface="+mn-cs"/>
              </a:rPr>
              <a:t>os</a:t>
            </a:r>
            <a:r>
              <a:rPr lang="en-GB" sz="1200" b="0" i="0" u="none" strike="noStrike" kern="1200" baseline="0" dirty="0">
                <a:solidFill>
                  <a:schemeClr val="tx1"/>
                </a:solidFill>
                <a:latin typeface="+mn-lt"/>
                <a:ea typeface="+mn-ea"/>
                <a:cs typeface="+mn-cs"/>
              </a:rPr>
              <a:t> clients </a:t>
            </a:r>
            <a:r>
              <a:rPr lang="en-GB" sz="1200" b="0" i="0" u="none" strike="noStrike" kern="1200" baseline="0" dirty="0" err="1">
                <a:solidFill>
                  <a:schemeClr val="tx1"/>
                </a:solidFill>
                <a:latin typeface="+mn-lt"/>
                <a:ea typeface="+mn-ea"/>
                <a:cs typeface="+mn-cs"/>
              </a:rPr>
              <a:t>estão</a:t>
            </a:r>
            <a:r>
              <a:rPr lang="en-GB" sz="1200" b="0" i="0" u="none" strike="noStrike" kern="1200" baseline="0" dirty="0">
                <a:solidFill>
                  <a:schemeClr val="tx1"/>
                </a:solidFill>
                <a:latin typeface="+mn-lt"/>
                <a:ea typeface="+mn-ea"/>
                <a:cs typeface="+mn-cs"/>
              </a:rPr>
              <a:t> a </a:t>
            </a:r>
            <a:r>
              <a:rPr lang="en-GB" sz="1200" b="0" i="0" u="none" strike="noStrike" kern="1200" baseline="0" dirty="0" err="1">
                <a:solidFill>
                  <a:schemeClr val="tx1"/>
                </a:solidFill>
                <a:latin typeface="+mn-lt"/>
                <a:ea typeface="+mn-ea"/>
                <a:cs typeface="+mn-cs"/>
              </a:rPr>
              <a:t>tentar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fazer</a:t>
            </a:r>
            <a:r>
              <a:rPr lang="en-GB" sz="1200" b="0" i="0" u="none" strike="noStrike" kern="1200" baseline="0" dirty="0">
                <a:solidFill>
                  <a:schemeClr val="tx1"/>
                </a:solidFill>
                <a:latin typeface="+mn-lt"/>
                <a:ea typeface="+mn-ea"/>
                <a:cs typeface="+mn-cs"/>
              </a:rPr>
              <a:t> no </a:t>
            </a:r>
            <a:r>
              <a:rPr lang="en-GB" sz="1200" b="0" i="0" u="none" strike="noStrike" kern="1200" baseline="0" dirty="0" err="1">
                <a:solidFill>
                  <a:schemeClr val="tx1"/>
                </a:solidFill>
                <a:latin typeface="+mn-lt"/>
                <a:ea typeface="+mn-ea"/>
                <a:cs typeface="+mn-cs"/>
              </a:rPr>
              <a:t>seu</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trabalho</a:t>
            </a:r>
            <a:r>
              <a:rPr lang="en-GB" sz="1200" b="0" i="0" u="none" strike="noStrike" kern="1200" baseline="0" dirty="0">
                <a:solidFill>
                  <a:schemeClr val="tx1"/>
                </a:solidFill>
                <a:latin typeface="+mn-lt"/>
                <a:ea typeface="+mn-ea"/>
                <a:cs typeface="+mn-cs"/>
              </a:rPr>
              <a:t> e </a:t>
            </a:r>
            <a:r>
              <a:rPr lang="en-GB" sz="1200" b="0" i="0" u="none" strike="noStrike" kern="1200" baseline="0" dirty="0" err="1">
                <a:solidFill>
                  <a:schemeClr val="tx1"/>
                </a:solidFill>
                <a:latin typeface="+mn-lt"/>
                <a:ea typeface="+mn-ea"/>
                <a:cs typeface="+mn-cs"/>
              </a:rPr>
              <a:t>nas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suas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vidas</a:t>
            </a:r>
            <a:r>
              <a:rPr lang="en-GB" sz="1200" b="0" i="0" u="none" strike="noStrike" kern="1200" baseline="0" dirty="0">
                <a:solidFill>
                  <a:schemeClr val="tx1"/>
                </a:solidFill>
                <a:latin typeface="+mn-lt"/>
                <a:ea typeface="+mn-ea"/>
                <a:cs typeface="+mn-cs"/>
              </a:rPr>
              <a:t>. Uma </a:t>
            </a:r>
            <a:r>
              <a:rPr lang="en-GB" sz="1200" b="0" i="0" u="none" strike="noStrike" kern="1200" baseline="0" dirty="0" err="1">
                <a:solidFill>
                  <a:schemeClr val="tx1"/>
                </a:solidFill>
                <a:latin typeface="+mn-lt"/>
                <a:ea typeface="+mn-ea"/>
                <a:cs typeface="+mn-cs"/>
              </a:rPr>
              <a:t>Tarefa</a:t>
            </a:r>
            <a:r>
              <a:rPr lang="en-GB" sz="1200" b="0" i="0" u="none" strike="noStrike" kern="1200" baseline="0" dirty="0">
                <a:solidFill>
                  <a:schemeClr val="tx1"/>
                </a:solidFill>
                <a:latin typeface="+mn-lt"/>
                <a:ea typeface="+mn-ea"/>
                <a:cs typeface="+mn-cs"/>
              </a:rPr>
              <a:t> de </a:t>
            </a:r>
            <a:r>
              <a:rPr lang="en-GB" sz="1200" b="0" i="0" u="none" strike="noStrike" kern="1200" baseline="0" dirty="0" err="1">
                <a:solidFill>
                  <a:schemeClr val="tx1"/>
                </a:solidFill>
                <a:latin typeface="+mn-lt"/>
                <a:ea typeface="+mn-ea"/>
                <a:cs typeface="+mn-cs"/>
              </a:rPr>
              <a:t>Cliente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pode</a:t>
            </a:r>
            <a:r>
              <a:rPr lang="en-GB" sz="1200" b="0" i="0" u="none" strike="noStrike" kern="1200" baseline="0" dirty="0">
                <a:solidFill>
                  <a:schemeClr val="tx1"/>
                </a:solidFill>
                <a:latin typeface="+mn-lt"/>
                <a:ea typeface="+mn-ea"/>
                <a:cs typeface="+mn-cs"/>
              </a:rPr>
              <a:t> ser </a:t>
            </a:r>
            <a:r>
              <a:rPr lang="en-GB" sz="1200" b="0" i="0" u="none" strike="noStrike" kern="1200" baseline="0" dirty="0" err="1">
                <a:solidFill>
                  <a:schemeClr val="tx1"/>
                </a:solidFill>
                <a:latin typeface="+mn-lt"/>
                <a:ea typeface="+mn-ea"/>
                <a:cs typeface="+mn-cs"/>
              </a:rPr>
              <a:t>tarefas</a:t>
            </a:r>
            <a:r>
              <a:rPr lang="en-GB" sz="1200" b="0" i="0" u="none" strike="noStrike" kern="1200" baseline="0" dirty="0">
                <a:solidFill>
                  <a:schemeClr val="tx1"/>
                </a:solidFill>
                <a:latin typeface="+mn-lt"/>
                <a:ea typeface="+mn-ea"/>
                <a:cs typeface="+mn-cs"/>
              </a:rPr>
              <a:t> que </a:t>
            </a:r>
            <a:r>
              <a:rPr lang="en-GB" sz="1200" b="0" i="0" u="none" strike="noStrike" kern="1200" baseline="0" dirty="0" err="1">
                <a:solidFill>
                  <a:schemeClr val="tx1"/>
                </a:solidFill>
                <a:latin typeface="+mn-lt"/>
                <a:ea typeface="+mn-ea"/>
                <a:cs typeface="+mn-cs"/>
              </a:rPr>
              <a:t>os</a:t>
            </a:r>
            <a:r>
              <a:rPr lang="en-GB" sz="1200" b="0" i="0" u="none" strike="noStrike" kern="1200" baseline="0" dirty="0">
                <a:solidFill>
                  <a:schemeClr val="tx1"/>
                </a:solidFill>
                <a:latin typeface="+mn-lt"/>
                <a:ea typeface="+mn-ea"/>
                <a:cs typeface="+mn-cs"/>
              </a:rPr>
              <a:t> clients </a:t>
            </a:r>
            <a:r>
              <a:rPr lang="en-GB" sz="1200" b="0" i="0" u="none" strike="noStrike" kern="1200" baseline="0" dirty="0" err="1">
                <a:solidFill>
                  <a:schemeClr val="tx1"/>
                </a:solidFill>
                <a:latin typeface="+mn-lt"/>
                <a:ea typeface="+mn-ea"/>
                <a:cs typeface="+mn-cs"/>
              </a:rPr>
              <a:t>tenham</a:t>
            </a:r>
            <a:r>
              <a:rPr lang="en-GB" sz="1200" b="0" i="0" u="none" strike="noStrike" kern="1200" baseline="0" dirty="0">
                <a:solidFill>
                  <a:schemeClr val="tx1"/>
                </a:solidFill>
                <a:latin typeface="+mn-lt"/>
                <a:ea typeface="+mn-ea"/>
                <a:cs typeface="+mn-cs"/>
              </a:rPr>
              <a:t> de </a:t>
            </a:r>
            <a:r>
              <a:rPr lang="en-GB" sz="1200" b="0" i="0" u="none" strike="noStrike" kern="1200" baseline="0" dirty="0" err="1">
                <a:solidFill>
                  <a:schemeClr val="tx1"/>
                </a:solidFill>
                <a:latin typeface="+mn-lt"/>
                <a:ea typeface="+mn-ea"/>
                <a:cs typeface="+mn-cs"/>
              </a:rPr>
              <a:t>fazer</a:t>
            </a:r>
            <a:r>
              <a:rPr lang="en-GB" sz="1200" b="0" i="0" u="none" strike="noStrike" kern="1200" baseline="0" dirty="0">
                <a:solidFill>
                  <a:schemeClr val="tx1"/>
                </a:solidFill>
                <a:latin typeface="+mn-lt"/>
                <a:ea typeface="+mn-ea"/>
                <a:cs typeface="+mn-cs"/>
              </a:rPr>
              <a:t> e completer, </a:t>
            </a:r>
            <a:r>
              <a:rPr lang="en-GB" sz="1200" b="0" i="0" u="none" strike="noStrike" kern="1200" baseline="0" dirty="0" err="1">
                <a:solidFill>
                  <a:schemeClr val="tx1"/>
                </a:solidFill>
                <a:latin typeface="+mn-lt"/>
                <a:ea typeface="+mn-ea"/>
                <a:cs typeface="+mn-cs"/>
              </a:rPr>
              <a:t>problemas</a:t>
            </a:r>
            <a:r>
              <a:rPr lang="en-GB" sz="1200" b="0" i="0" u="none" strike="noStrike" kern="1200" baseline="0" dirty="0">
                <a:solidFill>
                  <a:schemeClr val="tx1"/>
                </a:solidFill>
                <a:latin typeface="+mn-lt"/>
                <a:ea typeface="+mn-ea"/>
                <a:cs typeface="+mn-cs"/>
              </a:rPr>
              <a:t> que </a:t>
            </a:r>
            <a:r>
              <a:rPr lang="en-GB" sz="1200" b="0" i="0" u="none" strike="noStrike" kern="1200" baseline="0" dirty="0" err="1">
                <a:solidFill>
                  <a:schemeClr val="tx1"/>
                </a:solidFill>
                <a:latin typeface="+mn-lt"/>
                <a:ea typeface="+mn-ea"/>
                <a:cs typeface="+mn-cs"/>
              </a:rPr>
              <a:t>tenham</a:t>
            </a:r>
            <a:r>
              <a:rPr lang="en-GB" sz="1200" b="0" i="0" u="none" strike="noStrike" kern="1200" baseline="0" dirty="0">
                <a:solidFill>
                  <a:schemeClr val="tx1"/>
                </a:solidFill>
                <a:latin typeface="+mn-lt"/>
                <a:ea typeface="+mn-ea"/>
                <a:cs typeface="+mn-cs"/>
              </a:rPr>
              <a:t> de </a:t>
            </a:r>
            <a:r>
              <a:rPr lang="en-GB" sz="1200" b="0" i="0" u="none" strike="noStrike" kern="1200" baseline="0" dirty="0" err="1">
                <a:solidFill>
                  <a:schemeClr val="tx1"/>
                </a:solidFill>
                <a:latin typeface="+mn-lt"/>
                <a:ea typeface="+mn-ea"/>
                <a:cs typeface="+mn-cs"/>
              </a:rPr>
              <a:t>solucionar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ou</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necessidades</a:t>
            </a:r>
            <a:r>
              <a:rPr lang="en-GB" sz="1200" b="0" i="0" u="none" strike="noStrike" kern="1200" baseline="0" dirty="0">
                <a:solidFill>
                  <a:schemeClr val="tx1"/>
                </a:solidFill>
                <a:latin typeface="+mn-lt"/>
                <a:ea typeface="+mn-ea"/>
                <a:cs typeface="+mn-cs"/>
              </a:rPr>
              <a:t> que </a:t>
            </a:r>
            <a:r>
              <a:rPr lang="en-GB" sz="1200" b="0" i="0" u="none" strike="noStrike" kern="1200" baseline="0" dirty="0" err="1">
                <a:solidFill>
                  <a:schemeClr val="tx1"/>
                </a:solidFill>
                <a:latin typeface="+mn-lt"/>
                <a:ea typeface="+mn-ea"/>
                <a:cs typeface="+mn-cs"/>
              </a:rPr>
              <a:t>tenham</a:t>
            </a:r>
            <a:r>
              <a:rPr lang="en-GB" sz="1200" b="0" i="0" u="none" strike="noStrike" kern="1200" baseline="0" dirty="0">
                <a:solidFill>
                  <a:schemeClr val="tx1"/>
                </a:solidFill>
                <a:latin typeface="+mn-lt"/>
                <a:ea typeface="+mn-ea"/>
                <a:cs typeface="+mn-cs"/>
              </a:rPr>
              <a:t> de </a:t>
            </a:r>
            <a:r>
              <a:rPr lang="en-GB" sz="1200" b="0" i="0" u="none" strike="noStrike" kern="1200" baseline="0" dirty="0" err="1">
                <a:solidFill>
                  <a:schemeClr val="tx1"/>
                </a:solidFill>
                <a:latin typeface="+mn-lt"/>
                <a:ea typeface="+mn-ea"/>
                <a:cs typeface="+mn-cs"/>
              </a:rPr>
              <a:t>satisfazer</a:t>
            </a:r>
            <a:r>
              <a:rPr lang="en-GB" sz="1200" b="0" i="0" u="none" strike="noStrike" kern="1200" baseline="0" dirty="0">
                <a:solidFill>
                  <a:schemeClr val="tx1"/>
                </a:solidFill>
                <a:latin typeface="+mn-lt"/>
                <a:ea typeface="+mn-ea"/>
                <a:cs typeface="+mn-cs"/>
              </a:rPr>
              <a:t>. Ter </a:t>
            </a:r>
            <a:r>
              <a:rPr lang="en-GB" sz="1200" b="0" i="0" u="none" strike="noStrike" kern="1200" baseline="0" dirty="0" err="1">
                <a:solidFill>
                  <a:schemeClr val="tx1"/>
                </a:solidFill>
                <a:latin typeface="+mn-lt"/>
                <a:ea typeface="+mn-ea"/>
                <a:cs typeface="+mn-cs"/>
              </a:rPr>
              <a:t>em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atenção</a:t>
            </a:r>
            <a:r>
              <a:rPr lang="en-GB" sz="1200" b="0" i="0" u="none" strike="noStrike" kern="1200" baseline="0" dirty="0">
                <a:solidFill>
                  <a:schemeClr val="tx1"/>
                </a:solidFill>
                <a:latin typeface="+mn-lt"/>
                <a:ea typeface="+mn-ea"/>
                <a:cs typeface="+mn-cs"/>
              </a:rPr>
              <a:t> a </a:t>
            </a:r>
            <a:r>
              <a:rPr lang="en-GB" sz="1200" b="0" i="0" u="none" strike="noStrike" kern="1200" baseline="0" dirty="0" err="1">
                <a:solidFill>
                  <a:schemeClr val="tx1"/>
                </a:solidFill>
                <a:latin typeface="+mn-lt"/>
                <a:ea typeface="+mn-ea"/>
                <a:cs typeface="+mn-cs"/>
              </a:rPr>
              <a:t>perspectiva</a:t>
            </a:r>
            <a:r>
              <a:rPr lang="en-GB" sz="1200" b="0" i="0" u="none" strike="noStrike" kern="1200" baseline="0" dirty="0">
                <a:solidFill>
                  <a:schemeClr val="tx1"/>
                </a:solidFill>
                <a:latin typeface="+mn-lt"/>
                <a:ea typeface="+mn-ea"/>
                <a:cs typeface="+mn-cs"/>
              </a:rPr>
              <a:t> do </a:t>
            </a:r>
            <a:r>
              <a:rPr lang="en-GB" sz="1200" b="0" i="0" u="none" strike="noStrike" kern="1200" baseline="0" dirty="0" err="1">
                <a:solidFill>
                  <a:schemeClr val="tx1"/>
                </a:solidFill>
                <a:latin typeface="+mn-lt"/>
                <a:ea typeface="+mn-ea"/>
                <a:cs typeface="+mn-cs"/>
              </a:rPr>
              <a:t>cliente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quando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tentam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identificar</a:t>
            </a:r>
            <a:r>
              <a:rPr lang="en-GB" sz="1200" b="0" i="0" u="none" strike="noStrike" kern="1200" baseline="0" dirty="0">
                <a:solidFill>
                  <a:schemeClr val="tx1"/>
                </a:solidFill>
                <a:latin typeface="+mn-lt"/>
                <a:ea typeface="+mn-ea"/>
                <a:cs typeface="+mn-cs"/>
              </a:rPr>
              <a:t> as </a:t>
            </a:r>
            <a:r>
              <a:rPr lang="en-GB" sz="1200" b="0" i="0" u="none" strike="noStrike" kern="1200" baseline="0" dirty="0" err="1">
                <a:solidFill>
                  <a:schemeClr val="tx1"/>
                </a:solidFill>
                <a:latin typeface="+mn-lt"/>
                <a:ea typeface="+mn-ea"/>
                <a:cs typeface="+mn-cs"/>
              </a:rPr>
              <a:t>tarefas</a:t>
            </a:r>
            <a:r>
              <a:rPr lang="en-GB" sz="1200" b="0" i="0" u="none" strike="noStrike" kern="1200" baseline="0" dirty="0">
                <a:solidFill>
                  <a:schemeClr val="tx1"/>
                </a:solidFill>
                <a:latin typeface="+mn-lt"/>
                <a:ea typeface="+mn-ea"/>
                <a:cs typeface="+mn-cs"/>
              </a:rPr>
              <a:t>. Podemos </a:t>
            </a:r>
            <a:r>
              <a:rPr lang="en-GB" sz="1200" b="0" i="0" u="none" strike="noStrike" kern="1200" baseline="0" dirty="0" err="1">
                <a:solidFill>
                  <a:schemeClr val="tx1"/>
                </a:solidFill>
                <a:latin typeface="+mn-lt"/>
                <a:ea typeface="+mn-ea"/>
                <a:cs typeface="+mn-cs"/>
              </a:rPr>
              <a:t>distinguir</a:t>
            </a:r>
            <a:r>
              <a:rPr lang="en-GB" sz="1200" b="0" i="0" u="none" strike="noStrike" kern="1200" baseline="0" dirty="0">
                <a:solidFill>
                  <a:schemeClr val="tx1"/>
                </a:solidFill>
                <a:latin typeface="+mn-lt"/>
                <a:ea typeface="+mn-ea"/>
                <a:cs typeface="+mn-cs"/>
              </a:rPr>
              <a:t> entre 3 </a:t>
            </a:r>
            <a:r>
              <a:rPr lang="en-GB" sz="1200" b="0" i="0" u="none" strike="noStrike" kern="1200" baseline="0" dirty="0" err="1">
                <a:solidFill>
                  <a:schemeClr val="tx1"/>
                </a:solidFill>
                <a:latin typeface="+mn-lt"/>
                <a:ea typeface="+mn-ea"/>
                <a:cs typeface="+mn-cs"/>
              </a:rPr>
              <a:t>tipos</a:t>
            </a:r>
            <a:r>
              <a:rPr lang="en-GB" sz="1200" b="0" i="0" u="none" strike="noStrike" kern="1200" baseline="0" dirty="0">
                <a:solidFill>
                  <a:schemeClr val="tx1"/>
                </a:solidFill>
                <a:latin typeface="+mn-lt"/>
                <a:ea typeface="+mn-ea"/>
                <a:cs typeface="+mn-cs"/>
              </a:rPr>
              <a:t> de </a:t>
            </a:r>
            <a:r>
              <a:rPr lang="en-GB" sz="1200" b="0" i="0" u="none" strike="noStrike" kern="1200" baseline="0" dirty="0" err="1">
                <a:solidFill>
                  <a:schemeClr val="tx1"/>
                </a:solidFill>
                <a:latin typeface="+mn-lt"/>
                <a:ea typeface="+mn-ea"/>
                <a:cs typeface="+mn-cs"/>
              </a:rPr>
              <a:t>tarefas</a:t>
            </a:r>
            <a:r>
              <a:rPr lang="en-GB" sz="1200" b="0" i="0" u="none" strike="noStrike" kern="1200" baseline="0" dirty="0">
                <a:solidFill>
                  <a:schemeClr val="tx1"/>
                </a:solidFill>
                <a:latin typeface="+mn-lt"/>
                <a:ea typeface="+mn-ea"/>
                <a:cs typeface="+mn-cs"/>
              </a:rPr>
              <a:t>:</a:t>
            </a:r>
          </a:p>
          <a:p>
            <a:r>
              <a:rPr lang="en-GB" sz="1200" b="1" i="0" u="none" strike="noStrike" kern="1200" baseline="0" dirty="0" err="1">
                <a:solidFill>
                  <a:schemeClr val="tx1"/>
                </a:solidFill>
                <a:latin typeface="+mn-lt"/>
                <a:ea typeface="+mn-ea"/>
                <a:cs typeface="+mn-cs"/>
              </a:rPr>
              <a:t>Funcionais</a:t>
            </a:r>
            <a:r>
              <a:rPr lang="en-GB" sz="1200" b="0" i="0" u="none" strike="noStrike" kern="1200" baseline="0" dirty="0">
                <a:solidFill>
                  <a:schemeClr val="tx1"/>
                </a:solidFill>
                <a:latin typeface="+mn-lt"/>
                <a:ea typeface="+mn-ea"/>
                <a:cs typeface="+mn-cs"/>
              </a:rPr>
              <a:t> – </a:t>
            </a:r>
            <a:r>
              <a:rPr lang="en-GB" sz="1200" b="0" i="0" u="none" strike="noStrike" kern="1200" baseline="0" dirty="0" err="1">
                <a:solidFill>
                  <a:schemeClr val="tx1"/>
                </a:solidFill>
                <a:latin typeface="+mn-lt"/>
                <a:ea typeface="+mn-ea"/>
                <a:cs typeface="+mn-cs"/>
              </a:rPr>
              <a:t>quando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pretendem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realizar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uma</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tarefa</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ou</a:t>
            </a:r>
            <a:r>
              <a:rPr lang="en-GB" sz="1200" b="0" i="0" u="none" strike="noStrike" kern="1200" baseline="0" dirty="0">
                <a:solidFill>
                  <a:schemeClr val="tx1"/>
                </a:solidFill>
                <a:latin typeface="+mn-lt"/>
                <a:ea typeface="+mn-ea"/>
                <a:cs typeface="+mn-cs"/>
              </a:rPr>
              <a:t> resolver um </a:t>
            </a:r>
            <a:r>
              <a:rPr lang="en-GB" sz="1200" b="0" i="0" u="none" strike="noStrike" kern="1200" baseline="0" dirty="0" err="1">
                <a:solidFill>
                  <a:schemeClr val="tx1"/>
                </a:solidFill>
                <a:latin typeface="+mn-lt"/>
                <a:ea typeface="+mn-ea"/>
                <a:cs typeface="+mn-cs"/>
              </a:rPr>
              <a:t>problema</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cortar</a:t>
            </a:r>
            <a:r>
              <a:rPr lang="en-GB" sz="1200" b="0" i="0" u="none" strike="noStrike" kern="1200" baseline="0" dirty="0">
                <a:solidFill>
                  <a:schemeClr val="tx1"/>
                </a:solidFill>
                <a:latin typeface="+mn-lt"/>
                <a:ea typeface="+mn-ea"/>
                <a:cs typeface="+mn-cs"/>
              </a:rPr>
              <a:t> a </a:t>
            </a:r>
            <a:r>
              <a:rPr lang="en-GB" sz="1200" b="0" i="0" u="none" strike="noStrike" kern="1200" baseline="0" dirty="0" err="1">
                <a:solidFill>
                  <a:schemeClr val="tx1"/>
                </a:solidFill>
                <a:latin typeface="+mn-lt"/>
                <a:ea typeface="+mn-ea"/>
                <a:cs typeface="+mn-cs"/>
              </a:rPr>
              <a:t>relva</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escrever</a:t>
            </a:r>
            <a:r>
              <a:rPr lang="en-GB" sz="1200" b="0" i="0" u="none" strike="noStrike" kern="1200" baseline="0" dirty="0">
                <a:solidFill>
                  <a:schemeClr val="tx1"/>
                </a:solidFill>
                <a:latin typeface="+mn-lt"/>
                <a:ea typeface="+mn-ea"/>
                <a:cs typeface="+mn-cs"/>
              </a:rPr>
              <a:t> um </a:t>
            </a:r>
            <a:r>
              <a:rPr lang="en-GB" sz="1200" b="0" i="0" u="none" strike="noStrike" kern="1200" baseline="0" dirty="0" err="1">
                <a:solidFill>
                  <a:schemeClr val="tx1"/>
                </a:solidFill>
                <a:latin typeface="+mn-lt"/>
                <a:ea typeface="+mn-ea"/>
                <a:cs typeface="+mn-cs"/>
              </a:rPr>
              <a:t>relatório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ajudar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seus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próprios</a:t>
            </a:r>
            <a:r>
              <a:rPr lang="en-GB" sz="1200" b="0" i="0" u="none" strike="noStrike" kern="1200" baseline="0" dirty="0">
                <a:solidFill>
                  <a:schemeClr val="tx1"/>
                </a:solidFill>
                <a:latin typeface="+mn-lt"/>
                <a:ea typeface="+mn-ea"/>
                <a:cs typeface="+mn-cs"/>
              </a:rPr>
              <a:t> clients</a:t>
            </a:r>
          </a:p>
          <a:p>
            <a:r>
              <a:rPr lang="en-GB" sz="1200" b="1" i="0" u="none" strike="noStrike" kern="1200" baseline="0" dirty="0" err="1">
                <a:solidFill>
                  <a:schemeClr val="tx1"/>
                </a:solidFill>
                <a:latin typeface="+mn-lt"/>
                <a:ea typeface="+mn-ea"/>
                <a:cs typeface="+mn-cs"/>
              </a:rPr>
              <a:t>Sociais</a:t>
            </a:r>
            <a:r>
              <a:rPr lang="en-GB" sz="1200" b="0" i="0" u="none" strike="noStrike" kern="1200" baseline="0" dirty="0">
                <a:solidFill>
                  <a:schemeClr val="tx1"/>
                </a:solidFill>
                <a:latin typeface="+mn-lt"/>
                <a:ea typeface="+mn-ea"/>
                <a:cs typeface="+mn-cs"/>
              </a:rPr>
              <a:t> – </a:t>
            </a:r>
            <a:r>
              <a:rPr lang="en-GB" sz="1200" b="0" i="0" u="none" strike="noStrike" kern="1200" baseline="0" dirty="0" err="1">
                <a:solidFill>
                  <a:schemeClr val="tx1"/>
                </a:solidFill>
                <a:latin typeface="+mn-lt"/>
                <a:ea typeface="+mn-ea"/>
                <a:cs typeface="+mn-cs"/>
              </a:rPr>
              <a:t>quando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querem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ganhar</a:t>
            </a:r>
            <a:r>
              <a:rPr lang="en-GB" sz="1200" b="0" i="0" u="none" strike="noStrike" kern="1200" baseline="0" dirty="0">
                <a:solidFill>
                  <a:schemeClr val="tx1"/>
                </a:solidFill>
                <a:latin typeface="+mn-lt"/>
                <a:ea typeface="+mn-ea"/>
                <a:cs typeface="+mn-cs"/>
              </a:rPr>
              <a:t> status </a:t>
            </a:r>
            <a:r>
              <a:rPr lang="en-GB" sz="1200" b="0" i="0" u="none" strike="noStrike" kern="1200" baseline="0" dirty="0" err="1">
                <a:solidFill>
                  <a:schemeClr val="tx1"/>
                </a:solidFill>
                <a:latin typeface="+mn-lt"/>
                <a:ea typeface="+mn-ea"/>
                <a:cs typeface="+mn-cs"/>
              </a:rPr>
              <a:t>ou</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parecer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bem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Descreve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como</a:t>
            </a:r>
            <a:r>
              <a:rPr lang="en-GB" sz="1200" b="0" i="0" u="none" strike="noStrike" kern="1200" baseline="0" dirty="0">
                <a:solidFill>
                  <a:schemeClr val="tx1"/>
                </a:solidFill>
                <a:latin typeface="+mn-lt"/>
                <a:ea typeface="+mn-ea"/>
                <a:cs typeface="+mn-cs"/>
              </a:rPr>
              <a:t>  é que um </a:t>
            </a:r>
            <a:r>
              <a:rPr lang="en-GB" sz="1200" b="0" i="0" u="none" strike="noStrike" kern="1200" baseline="0" dirty="0" err="1">
                <a:solidFill>
                  <a:schemeClr val="tx1"/>
                </a:solidFill>
                <a:latin typeface="+mn-lt"/>
                <a:ea typeface="+mn-ea"/>
                <a:cs typeface="+mn-cs"/>
              </a:rPr>
              <a:t>cliente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quer</a:t>
            </a:r>
            <a:r>
              <a:rPr lang="en-GB" sz="1200" b="0" i="0" u="none" strike="noStrike" kern="1200" baseline="0" dirty="0">
                <a:solidFill>
                  <a:schemeClr val="tx1"/>
                </a:solidFill>
                <a:latin typeface="+mn-lt"/>
                <a:ea typeface="+mn-ea"/>
                <a:cs typeface="+mn-cs"/>
              </a:rPr>
              <a:t> ser </a:t>
            </a:r>
            <a:r>
              <a:rPr lang="en-GB" sz="1200" b="0" i="0" u="none" strike="noStrike" kern="1200" baseline="0" dirty="0" err="1">
                <a:solidFill>
                  <a:schemeClr val="tx1"/>
                </a:solidFill>
                <a:latin typeface="+mn-lt"/>
                <a:ea typeface="+mn-ea"/>
                <a:cs typeface="+mn-cs"/>
              </a:rPr>
              <a:t>percebido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pelos</a:t>
            </a:r>
            <a:r>
              <a:rPr lang="en-GB" sz="1200" b="0" i="0" u="none" strike="noStrike" kern="1200" baseline="0" dirty="0">
                <a:solidFill>
                  <a:schemeClr val="tx1"/>
                </a:solidFill>
                <a:latin typeface="+mn-lt"/>
                <a:ea typeface="+mn-ea"/>
                <a:cs typeface="+mn-cs"/>
              </a:rPr>
              <a:t> outros </a:t>
            </a:r>
            <a:r>
              <a:rPr lang="en-GB" sz="1200" b="0" i="0" u="none" strike="noStrike" kern="1200" baseline="0" dirty="0" err="1">
                <a:solidFill>
                  <a:schemeClr val="tx1"/>
                </a:solidFill>
                <a:latin typeface="+mn-lt"/>
                <a:ea typeface="+mn-ea"/>
                <a:cs typeface="+mn-cs"/>
              </a:rPr>
              <a:t>enquanto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consumidor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ou</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enquanto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profissional</a:t>
            </a:r>
            <a:endParaRPr lang="en-GB" sz="1200" b="0" i="0" u="none" strike="noStrike" kern="1200" baseline="0" dirty="0">
              <a:solidFill>
                <a:schemeClr val="tx1"/>
              </a:solidFill>
              <a:latin typeface="+mn-lt"/>
              <a:ea typeface="+mn-ea"/>
              <a:cs typeface="+mn-cs"/>
            </a:endParaRPr>
          </a:p>
          <a:p>
            <a:r>
              <a:rPr lang="en-GB" sz="1200" b="1" i="0" u="none" strike="noStrike" kern="1200" baseline="0" dirty="0" err="1">
                <a:solidFill>
                  <a:schemeClr val="tx1"/>
                </a:solidFill>
                <a:latin typeface="+mn-lt"/>
                <a:ea typeface="+mn-ea"/>
                <a:cs typeface="+mn-cs"/>
              </a:rPr>
              <a:t>Pessoal</a:t>
            </a:r>
            <a:r>
              <a:rPr lang="en-GB" sz="1200" b="0" i="0" u="none" strike="noStrike" kern="1200" baseline="0" dirty="0">
                <a:solidFill>
                  <a:schemeClr val="tx1"/>
                </a:solidFill>
                <a:latin typeface="+mn-lt"/>
                <a:ea typeface="+mn-ea"/>
                <a:cs typeface="+mn-cs"/>
              </a:rPr>
              <a:t>/</a:t>
            </a:r>
            <a:r>
              <a:rPr lang="en-GB" sz="1200" b="0" i="0" u="none" strike="noStrike" kern="1200" baseline="0" dirty="0" err="1">
                <a:solidFill>
                  <a:schemeClr val="tx1"/>
                </a:solidFill>
                <a:latin typeface="+mn-lt"/>
                <a:ea typeface="+mn-ea"/>
                <a:cs typeface="+mn-cs"/>
              </a:rPr>
              <a:t>emocional</a:t>
            </a:r>
            <a:r>
              <a:rPr lang="en-GB" sz="1200" b="0" i="0" u="none" strike="noStrike" kern="1200" baseline="0" dirty="0">
                <a:solidFill>
                  <a:schemeClr val="tx1"/>
                </a:solidFill>
                <a:latin typeface="+mn-lt"/>
                <a:ea typeface="+mn-ea"/>
                <a:cs typeface="+mn-cs"/>
              </a:rPr>
              <a:t> – </a:t>
            </a:r>
            <a:r>
              <a:rPr lang="en-GB" sz="1200" b="0" i="0" u="none" strike="noStrike" kern="1200" baseline="0" dirty="0" err="1">
                <a:solidFill>
                  <a:schemeClr val="tx1"/>
                </a:solidFill>
                <a:latin typeface="+mn-lt"/>
                <a:ea typeface="+mn-ea"/>
                <a:cs typeface="+mn-cs"/>
              </a:rPr>
              <a:t>quando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procuram</a:t>
            </a:r>
            <a:r>
              <a:rPr lang="en-GB" sz="1200" b="0" i="0" u="none" strike="noStrike" kern="1200" baseline="0" dirty="0">
                <a:solidFill>
                  <a:schemeClr val="tx1"/>
                </a:solidFill>
                <a:latin typeface="+mn-lt"/>
                <a:ea typeface="+mn-ea"/>
                <a:cs typeface="+mn-cs"/>
              </a:rPr>
              <a:t> um </a:t>
            </a:r>
            <a:r>
              <a:rPr lang="en-GB" sz="1200" b="0" i="0" u="none" strike="noStrike" kern="1200" baseline="0" dirty="0" err="1">
                <a:solidFill>
                  <a:schemeClr val="tx1"/>
                </a:solidFill>
                <a:latin typeface="+mn-lt"/>
                <a:ea typeface="+mn-ea"/>
                <a:cs typeface="+mn-cs"/>
              </a:rPr>
              <a:t>determinado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estado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emocional</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sentir</a:t>
            </a:r>
            <a:r>
              <a:rPr lang="en-GB" sz="1200" b="0" i="0" u="none" strike="noStrike" kern="1200" baseline="0" dirty="0">
                <a:solidFill>
                  <a:schemeClr val="tx1"/>
                </a:solidFill>
                <a:latin typeface="+mn-lt"/>
                <a:ea typeface="+mn-ea"/>
                <a:cs typeface="+mn-cs"/>
              </a:rPr>
              <a:t>-se </a:t>
            </a:r>
            <a:r>
              <a:rPr lang="en-GB" sz="1200" b="0" i="0" u="none" strike="noStrike" kern="1200" baseline="0" dirty="0" err="1">
                <a:solidFill>
                  <a:schemeClr val="tx1"/>
                </a:solidFill>
                <a:latin typeface="+mn-lt"/>
                <a:ea typeface="+mn-ea"/>
                <a:cs typeface="+mn-cs"/>
              </a:rPr>
              <a:t>bem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seguros</a:t>
            </a:r>
            <a:r>
              <a:rPr lang="en-GB" sz="1200" b="0" i="0" u="none" strike="noStrike" kern="1200" baseline="0" dirty="0">
                <a:solidFill>
                  <a:schemeClr val="tx1"/>
                </a:solidFill>
                <a:latin typeface="+mn-lt"/>
                <a:ea typeface="+mn-ea"/>
                <a:cs typeface="+mn-cs"/>
              </a:rPr>
              <a:t> por </a:t>
            </a:r>
            <a:r>
              <a:rPr lang="en-GB" sz="1200" b="0" i="0" u="none" strike="noStrike" kern="1200" baseline="0" dirty="0" err="1">
                <a:solidFill>
                  <a:schemeClr val="tx1"/>
                </a:solidFill>
                <a:latin typeface="+mn-lt"/>
                <a:ea typeface="+mn-ea"/>
                <a:cs typeface="+mn-cs"/>
              </a:rPr>
              <a:t>exemplo</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sz="1200" b="0" i="0" u="none" strike="noStrike" kern="1200" baseline="0" dirty="0" err="1">
                <a:solidFill>
                  <a:schemeClr val="tx1"/>
                </a:solidFill>
                <a:latin typeface="+mn-lt"/>
                <a:ea typeface="+mn-ea"/>
                <a:cs typeface="+mn-cs"/>
              </a:rPr>
              <a:t>Ao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identificar</a:t>
            </a:r>
            <a:r>
              <a:rPr lang="en-GB" sz="1200" b="0" i="0" u="none" strike="noStrike" kern="1200" baseline="0" dirty="0">
                <a:solidFill>
                  <a:schemeClr val="tx1"/>
                </a:solidFill>
                <a:latin typeface="+mn-lt"/>
                <a:ea typeface="+mn-ea"/>
                <a:cs typeface="+mn-cs"/>
              </a:rPr>
              <a:t> as </a:t>
            </a:r>
            <a:r>
              <a:rPr lang="en-GB" sz="1200" b="0" i="0" u="none" strike="noStrike" kern="1200" baseline="0" dirty="0" err="1">
                <a:solidFill>
                  <a:schemeClr val="tx1"/>
                </a:solidFill>
                <a:latin typeface="+mn-lt"/>
                <a:ea typeface="+mn-ea"/>
                <a:cs typeface="+mn-cs"/>
              </a:rPr>
              <a:t>tarefas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deve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também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ter</a:t>
            </a:r>
            <a:r>
              <a:rPr lang="en-GB" sz="1200" b="0" i="0" u="none" strike="noStrike" kern="1200" baseline="0" dirty="0">
                <a:solidFill>
                  <a:schemeClr val="tx1"/>
                </a:solidFill>
                <a:latin typeface="+mn-lt"/>
                <a:ea typeface="+mn-ea"/>
                <a:cs typeface="+mn-cs"/>
              </a:rPr>
              <a:t>-se </a:t>
            </a:r>
            <a:r>
              <a:rPr lang="en-GB" sz="1200" b="0" i="0" u="none" strike="noStrike" kern="1200" baseline="0" dirty="0" err="1">
                <a:solidFill>
                  <a:schemeClr val="tx1"/>
                </a:solidFill>
                <a:latin typeface="+mn-lt"/>
                <a:ea typeface="+mn-ea"/>
                <a:cs typeface="+mn-cs"/>
              </a:rPr>
              <a:t>em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atenção</a:t>
            </a:r>
            <a:r>
              <a:rPr lang="en-GB" sz="1200" b="0" i="0" u="none" strike="noStrike" kern="1200" baseline="0" dirty="0">
                <a:solidFill>
                  <a:schemeClr val="tx1"/>
                </a:solidFill>
                <a:latin typeface="+mn-lt"/>
                <a:ea typeface="+mn-ea"/>
                <a:cs typeface="+mn-cs"/>
              </a:rPr>
              <a:t> o context </a:t>
            </a:r>
            <a:r>
              <a:rPr lang="en-GB" sz="1200" b="0" i="0" u="none" strike="noStrike" kern="1200" baseline="0" dirty="0" err="1">
                <a:solidFill>
                  <a:schemeClr val="tx1"/>
                </a:solidFill>
                <a:latin typeface="+mn-lt"/>
                <a:ea typeface="+mn-ea"/>
                <a:cs typeface="+mn-cs"/>
              </a:rPr>
              <a:t>onde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essas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tarefas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são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realizadas</a:t>
            </a:r>
            <a:r>
              <a:rPr lang="en-GB" sz="1200" b="0" i="0" u="none" strike="noStrike" kern="1200" baseline="0" dirty="0">
                <a:solidFill>
                  <a:schemeClr val="tx1"/>
                </a:solidFill>
                <a:latin typeface="+mn-lt"/>
                <a:ea typeface="+mn-ea"/>
                <a:cs typeface="+mn-cs"/>
              </a:rPr>
              <a:t> pois o context </a:t>
            </a:r>
            <a:r>
              <a:rPr lang="en-GB" sz="1200" b="0" i="0" u="none" strike="noStrike" kern="1200" baseline="0" dirty="0" err="1">
                <a:solidFill>
                  <a:schemeClr val="tx1"/>
                </a:solidFill>
                <a:latin typeface="+mn-lt"/>
                <a:ea typeface="+mn-ea"/>
                <a:cs typeface="+mn-cs"/>
              </a:rPr>
              <a:t>pode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impor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limitações</a:t>
            </a:r>
            <a:r>
              <a:rPr lang="en-GB" sz="1200" b="0" i="0" u="none" strike="noStrike" kern="1200" baseline="0" dirty="0">
                <a:solidFill>
                  <a:schemeClr val="tx1"/>
                </a:solidFill>
                <a:latin typeface="+mn-lt"/>
                <a:ea typeface="+mn-ea"/>
                <a:cs typeface="+mn-cs"/>
              </a:rPr>
              <a:t>, Por </a:t>
            </a:r>
            <a:r>
              <a:rPr lang="en-GB" sz="1200" b="0" i="0" u="none" strike="noStrike" kern="1200" baseline="0" dirty="0" err="1">
                <a:solidFill>
                  <a:schemeClr val="tx1"/>
                </a:solidFill>
                <a:latin typeface="+mn-lt"/>
                <a:ea typeface="+mn-ea"/>
                <a:cs typeface="+mn-cs"/>
              </a:rPr>
              <a:t>exemplo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ligar</a:t>
            </a:r>
            <a:r>
              <a:rPr lang="en-GB" sz="1200" b="0" i="0" u="none" strike="noStrike" kern="1200" baseline="0" dirty="0">
                <a:solidFill>
                  <a:schemeClr val="tx1"/>
                </a:solidFill>
                <a:latin typeface="+mn-lt"/>
                <a:ea typeface="+mn-ea"/>
                <a:cs typeface="+mn-cs"/>
              </a:rPr>
              <a:t> a </a:t>
            </a:r>
            <a:r>
              <a:rPr lang="en-GB" sz="1200" b="0" i="0" u="none" strike="noStrike" kern="1200" baseline="0" dirty="0" err="1">
                <a:solidFill>
                  <a:schemeClr val="tx1"/>
                </a:solidFill>
                <a:latin typeface="+mn-lt"/>
                <a:ea typeface="+mn-ea"/>
                <a:cs typeface="+mn-cs"/>
              </a:rPr>
              <a:t>alguém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quando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viajamos</a:t>
            </a:r>
            <a:r>
              <a:rPr lang="en-GB" sz="1200" b="0" i="0" u="none" strike="noStrike" kern="1200" baseline="0" dirty="0">
                <a:solidFill>
                  <a:schemeClr val="tx1"/>
                </a:solidFill>
                <a:latin typeface="+mn-lt"/>
                <a:ea typeface="+mn-ea"/>
                <a:cs typeface="+mn-cs"/>
              </a:rPr>
              <a:t> de </a:t>
            </a:r>
            <a:r>
              <a:rPr lang="en-GB" sz="1200" b="0" i="0" u="none" strike="noStrike" kern="1200" baseline="0" dirty="0" err="1">
                <a:solidFill>
                  <a:schemeClr val="tx1"/>
                </a:solidFill>
                <a:latin typeface="+mn-lt"/>
                <a:ea typeface="+mn-ea"/>
                <a:cs typeface="+mn-cs"/>
              </a:rPr>
              <a:t>avião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tem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limitações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diferentes</a:t>
            </a:r>
            <a:r>
              <a:rPr lang="en-GB" sz="1200" b="0" i="0" u="none" strike="noStrike" kern="1200" baseline="0" dirty="0">
                <a:solidFill>
                  <a:schemeClr val="tx1"/>
                </a:solidFill>
                <a:latin typeface="+mn-lt"/>
                <a:ea typeface="+mn-ea"/>
                <a:cs typeface="+mn-cs"/>
              </a:rPr>
              <a:t> do que </a:t>
            </a:r>
            <a:r>
              <a:rPr lang="en-GB" sz="1200" b="0" i="0" u="none" strike="noStrike" kern="1200" baseline="0" dirty="0" err="1">
                <a:solidFill>
                  <a:schemeClr val="tx1"/>
                </a:solidFill>
                <a:latin typeface="+mn-lt"/>
                <a:ea typeface="+mn-ea"/>
                <a:cs typeface="+mn-cs"/>
              </a:rPr>
              <a:t>quando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estamos</a:t>
            </a:r>
            <a:r>
              <a:rPr lang="en-GB" sz="1200" b="0" i="0" u="none" strike="noStrike" kern="1200" baseline="0" dirty="0">
                <a:solidFill>
                  <a:schemeClr val="tx1"/>
                </a:solidFill>
                <a:latin typeface="+mn-lt"/>
                <a:ea typeface="+mn-ea"/>
                <a:cs typeface="+mn-cs"/>
              </a:rPr>
              <a:t> a </a:t>
            </a:r>
            <a:r>
              <a:rPr lang="en-GB" sz="1200" b="0" i="0" u="none" strike="noStrike" kern="1200" baseline="0" dirty="0" err="1">
                <a:solidFill>
                  <a:schemeClr val="tx1"/>
                </a:solidFill>
                <a:latin typeface="+mn-lt"/>
                <a:ea typeface="+mn-ea"/>
                <a:cs typeface="+mn-cs"/>
              </a:rPr>
              <a:t>viajar</a:t>
            </a:r>
            <a:r>
              <a:rPr lang="en-GB" sz="1200" b="0" i="0" u="none" strike="noStrike" kern="1200" baseline="0" dirty="0">
                <a:solidFill>
                  <a:schemeClr val="tx1"/>
                </a:solidFill>
                <a:latin typeface="+mn-lt"/>
                <a:ea typeface="+mn-ea"/>
                <a:cs typeface="+mn-cs"/>
              </a:rPr>
              <a:t> de </a:t>
            </a:r>
            <a:r>
              <a:rPr lang="en-GB" sz="1200" b="0" i="0" u="none" strike="noStrike" kern="1200" baseline="0" dirty="0" err="1">
                <a:solidFill>
                  <a:schemeClr val="tx1"/>
                </a:solidFill>
                <a:latin typeface="+mn-lt"/>
                <a:ea typeface="+mn-ea"/>
                <a:cs typeface="+mn-cs"/>
              </a:rPr>
              <a:t>comboio</a:t>
            </a:r>
            <a:r>
              <a:rPr lang="en-GB" sz="1200" b="0" i="0" u="none" strike="noStrike" kern="1200" baseline="0" dirty="0">
                <a:solidFill>
                  <a:schemeClr val="tx1"/>
                </a:solidFill>
                <a:latin typeface="+mn-lt"/>
                <a:ea typeface="+mn-ea"/>
                <a:cs typeface="+mn-cs"/>
              </a:rPr>
              <a:t>.</a:t>
            </a:r>
          </a:p>
          <a:p>
            <a:r>
              <a:rPr lang="en-GB" sz="1200" b="0" i="0" u="none" strike="noStrike" kern="1200" baseline="0" dirty="0" err="1">
                <a:solidFill>
                  <a:schemeClr val="tx1"/>
                </a:solidFill>
                <a:latin typeface="+mn-lt"/>
                <a:ea typeface="+mn-ea"/>
                <a:cs typeface="+mn-cs"/>
              </a:rPr>
              <a:t>Ao</a:t>
            </a:r>
            <a:r>
              <a:rPr lang="en-GB" sz="1200" b="0" i="0" u="none" strike="noStrike" kern="1200" baseline="0" dirty="0">
                <a:solidFill>
                  <a:schemeClr val="tx1"/>
                </a:solidFill>
                <a:latin typeface="+mn-lt"/>
                <a:ea typeface="+mn-ea"/>
                <a:cs typeface="+mn-cs"/>
              </a:rPr>
              <a:t> definer as </a:t>
            </a:r>
            <a:r>
              <a:rPr lang="en-GB" sz="1200" b="0" i="0" u="none" strike="noStrike" kern="1200" baseline="0" dirty="0" err="1">
                <a:solidFill>
                  <a:schemeClr val="tx1"/>
                </a:solidFill>
                <a:latin typeface="+mn-lt"/>
                <a:ea typeface="+mn-ea"/>
                <a:cs typeface="+mn-cs"/>
              </a:rPr>
              <a:t>Tarefas</a:t>
            </a:r>
            <a:r>
              <a:rPr lang="en-GB" sz="1200" b="0" i="0" u="none" strike="noStrike" kern="1200" baseline="0" dirty="0">
                <a:solidFill>
                  <a:schemeClr val="tx1"/>
                </a:solidFill>
                <a:latin typeface="+mn-lt"/>
                <a:ea typeface="+mn-ea"/>
                <a:cs typeface="+mn-cs"/>
              </a:rPr>
              <a:t> é </a:t>
            </a:r>
            <a:r>
              <a:rPr lang="en-GB" sz="1200" b="0" i="0" u="none" strike="noStrike" kern="1200" baseline="0" dirty="0" err="1">
                <a:solidFill>
                  <a:schemeClr val="tx1"/>
                </a:solidFill>
                <a:latin typeface="+mn-lt"/>
                <a:ea typeface="+mn-ea"/>
                <a:cs typeface="+mn-cs"/>
              </a:rPr>
              <a:t>importante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também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ter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em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atenção</a:t>
            </a:r>
            <a:r>
              <a:rPr lang="en-GB" sz="1200" b="0" i="0" u="none" strike="noStrike" kern="1200" baseline="0" dirty="0">
                <a:solidFill>
                  <a:schemeClr val="tx1"/>
                </a:solidFill>
                <a:latin typeface="+mn-lt"/>
                <a:ea typeface="+mn-ea"/>
                <a:cs typeface="+mn-cs"/>
              </a:rPr>
              <a:t> as </a:t>
            </a:r>
            <a:r>
              <a:rPr lang="en-GB" sz="1200" b="0" i="0" u="none" strike="noStrike" kern="1200" baseline="0" dirty="0" err="1">
                <a:solidFill>
                  <a:schemeClr val="tx1"/>
                </a:solidFill>
                <a:latin typeface="+mn-lt"/>
                <a:ea typeface="+mn-ea"/>
                <a:cs typeface="+mn-cs"/>
              </a:rPr>
              <a:t>tarefas</a:t>
            </a:r>
            <a:r>
              <a:rPr lang="en-GB" sz="1200" b="0" i="0" u="none" strike="noStrike" kern="1200" baseline="0" dirty="0">
                <a:solidFill>
                  <a:schemeClr val="tx1"/>
                </a:solidFill>
                <a:latin typeface="+mn-lt"/>
                <a:ea typeface="+mn-ea"/>
                <a:cs typeface="+mn-cs"/>
              </a:rPr>
              <a:t> que </a:t>
            </a:r>
            <a:r>
              <a:rPr lang="en-GB" sz="1200" b="0" i="0" u="none" strike="noStrike" kern="1200" baseline="0" dirty="0" err="1">
                <a:solidFill>
                  <a:schemeClr val="tx1"/>
                </a:solidFill>
                <a:latin typeface="+mn-lt"/>
                <a:ea typeface="+mn-ea"/>
                <a:cs typeface="+mn-cs"/>
              </a:rPr>
              <a:t>são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relamente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criticas</a:t>
            </a:r>
            <a:r>
              <a:rPr lang="en-GB" sz="1200" b="0" i="0" u="none" strike="noStrike" kern="1200" baseline="0" dirty="0">
                <a:solidFill>
                  <a:schemeClr val="tx1"/>
                </a:solidFill>
                <a:latin typeface="+mn-lt"/>
                <a:ea typeface="+mn-ea"/>
                <a:cs typeface="+mn-cs"/>
              </a:rPr>
              <a:t> e </a:t>
            </a:r>
            <a:r>
              <a:rPr lang="en-GB" sz="1200" b="0" i="0" u="none" strike="noStrike" kern="1200" baseline="0" dirty="0" err="1">
                <a:solidFill>
                  <a:schemeClr val="tx1"/>
                </a:solidFill>
                <a:latin typeface="+mn-lt"/>
                <a:ea typeface="+mn-ea"/>
                <a:cs typeface="+mn-cs"/>
              </a:rPr>
              <a:t>importantes</a:t>
            </a:r>
            <a:r>
              <a:rPr lang="en-GB" sz="1200" b="0" i="0" u="none" strike="noStrike" kern="1200" baseline="0" dirty="0">
                <a:solidFill>
                  <a:schemeClr val="tx1"/>
                </a:solidFill>
                <a:latin typeface="+mn-lt"/>
                <a:ea typeface="+mn-ea"/>
                <a:cs typeface="+mn-cs"/>
              </a:rPr>
              <a:t> para o clients </a:t>
            </a:r>
            <a:r>
              <a:rPr lang="en-GB" sz="1200" b="0" i="0" u="none" strike="noStrike" kern="1200" baseline="0" dirty="0" err="1">
                <a:solidFill>
                  <a:schemeClr val="tx1"/>
                </a:solidFill>
                <a:latin typeface="+mn-lt"/>
                <a:ea typeface="+mn-ea"/>
                <a:cs typeface="+mn-cs"/>
              </a:rPr>
              <a:t>ou</a:t>
            </a:r>
            <a:r>
              <a:rPr lang="en-GB" sz="1200" b="0" i="0" u="none" strike="noStrike" kern="1200" baseline="0" dirty="0">
                <a:solidFill>
                  <a:schemeClr val="tx1"/>
                </a:solidFill>
                <a:latin typeface="+mn-lt"/>
                <a:ea typeface="+mn-ea"/>
                <a:cs typeface="+mn-cs"/>
              </a:rPr>
              <a:t> se </a:t>
            </a:r>
            <a:r>
              <a:rPr lang="en-GB" sz="1200" b="0" i="0" u="none" strike="noStrike" kern="1200" baseline="0" dirty="0" err="1">
                <a:solidFill>
                  <a:schemeClr val="tx1"/>
                </a:solidFill>
                <a:latin typeface="+mn-lt"/>
                <a:ea typeface="+mn-ea"/>
                <a:cs typeface="+mn-cs"/>
              </a:rPr>
              <a:t>serão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apenas</a:t>
            </a:r>
            <a:r>
              <a:rPr lang="en-GB" sz="1200" b="0" i="0" u="none" strike="noStrike" kern="1200" baseline="0" dirty="0">
                <a:solidFill>
                  <a:schemeClr val="tx1"/>
                </a:solidFill>
                <a:latin typeface="+mn-lt"/>
                <a:ea typeface="+mn-ea"/>
                <a:cs typeface="+mn-cs"/>
              </a:rPr>
              <a:t> nice-to-have. È </a:t>
            </a:r>
            <a:r>
              <a:rPr lang="en-GB" sz="1200" b="0" i="0" u="none" strike="noStrike" kern="1200" baseline="0" dirty="0" err="1">
                <a:solidFill>
                  <a:schemeClr val="tx1"/>
                </a:solidFill>
                <a:latin typeface="+mn-lt"/>
                <a:ea typeface="+mn-ea"/>
                <a:cs typeface="+mn-cs"/>
              </a:rPr>
              <a:t>nas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criticas</a:t>
            </a:r>
            <a:r>
              <a:rPr lang="en-GB" sz="1200" b="0" i="0" u="none" strike="noStrike" kern="1200" baseline="0" dirty="0">
                <a:solidFill>
                  <a:schemeClr val="tx1"/>
                </a:solidFill>
                <a:latin typeface="+mn-lt"/>
                <a:ea typeface="+mn-ea"/>
                <a:cs typeface="+mn-cs"/>
              </a:rPr>
              <a:t> que </a:t>
            </a:r>
            <a:r>
              <a:rPr lang="en-GB" sz="1200" b="0" i="0" u="none" strike="noStrike" kern="1200" baseline="0" dirty="0" err="1">
                <a:solidFill>
                  <a:schemeClr val="tx1"/>
                </a:solidFill>
                <a:latin typeface="+mn-lt"/>
                <a:ea typeface="+mn-ea"/>
                <a:cs typeface="+mn-cs"/>
              </a:rPr>
              <a:t>devem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focar</a:t>
            </a:r>
            <a:r>
              <a:rPr lang="en-GB" sz="1200" b="0" i="0" u="none" strike="noStrike" kern="1200" baseline="0" dirty="0">
                <a:solidFill>
                  <a:schemeClr val="tx1"/>
                </a:solidFill>
                <a:latin typeface="+mn-lt"/>
                <a:ea typeface="+mn-ea"/>
                <a:cs typeface="+mn-cs"/>
              </a:rPr>
              <a:t> a </a:t>
            </a:r>
            <a:r>
              <a:rPr lang="en-GB" sz="1200" b="0" i="0" u="none" strike="noStrike" kern="1200" baseline="0" dirty="0" err="1">
                <a:solidFill>
                  <a:schemeClr val="tx1"/>
                </a:solidFill>
                <a:latin typeface="+mn-lt"/>
                <a:ea typeface="+mn-ea"/>
                <a:cs typeface="+mn-cs"/>
              </a:rPr>
              <a:t>atenção</a:t>
            </a:r>
            <a:r>
              <a:rPr lang="en-GB" sz="1200" b="0" i="0" u="none" strike="noStrike" kern="1200" baseline="0" dirty="0">
                <a:solidFill>
                  <a:schemeClr val="tx1"/>
                </a:solidFill>
                <a:latin typeface="+mn-lt"/>
                <a:ea typeface="+mn-ea"/>
                <a:cs typeface="+mn-cs"/>
              </a:rPr>
              <a:t> pois é por </a:t>
            </a:r>
            <a:r>
              <a:rPr lang="en-GB" sz="1200" b="0" i="0" u="none" strike="noStrike" kern="1200" baseline="0" dirty="0" err="1">
                <a:solidFill>
                  <a:schemeClr val="tx1"/>
                </a:solidFill>
                <a:latin typeface="+mn-lt"/>
                <a:ea typeface="+mn-ea"/>
                <a:cs typeface="+mn-cs"/>
              </a:rPr>
              <a:t>estas</a:t>
            </a:r>
            <a:r>
              <a:rPr lang="en-GB" sz="1200" b="0" i="0" u="none" strike="noStrike" kern="1200" baseline="0" dirty="0">
                <a:solidFill>
                  <a:schemeClr val="tx1"/>
                </a:solidFill>
                <a:latin typeface="+mn-lt"/>
                <a:ea typeface="+mn-ea"/>
                <a:cs typeface="+mn-cs"/>
              </a:rPr>
              <a:t> que o </a:t>
            </a:r>
            <a:r>
              <a:rPr lang="en-GB" sz="1200" b="0" i="0" u="none" strike="noStrike" kern="1200" baseline="0" dirty="0" err="1">
                <a:solidFill>
                  <a:schemeClr val="tx1"/>
                </a:solidFill>
                <a:latin typeface="+mn-lt"/>
                <a:ea typeface="+mn-ea"/>
                <a:cs typeface="+mn-cs"/>
              </a:rPr>
              <a:t>cliente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estará</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mais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predisposto</a:t>
            </a:r>
            <a:r>
              <a:rPr lang="en-GB" sz="1200" b="0" i="0" u="none" strike="noStrike" kern="1200" baseline="0" dirty="0">
                <a:solidFill>
                  <a:schemeClr val="tx1"/>
                </a:solidFill>
                <a:latin typeface="+mn-lt"/>
                <a:ea typeface="+mn-ea"/>
                <a:cs typeface="+mn-cs"/>
              </a:rPr>
              <a:t> a </a:t>
            </a:r>
            <a:r>
              <a:rPr lang="en-GB" sz="1200" b="0" i="0" u="none" strike="noStrike" kern="1200" baseline="0" dirty="0" err="1">
                <a:solidFill>
                  <a:schemeClr val="tx1"/>
                </a:solidFill>
                <a:latin typeface="+mn-lt"/>
                <a:ea typeface="+mn-ea"/>
                <a:cs typeface="+mn-cs"/>
              </a:rPr>
              <a:t>pagar</a:t>
            </a:r>
            <a:r>
              <a:rPr lang="en-GB" sz="1200" b="0" i="0" u="none" strike="noStrike" kern="1200" baseline="0" dirty="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PAINS/PROBLEMAS</a:t>
            </a:r>
          </a:p>
          <a:p>
            <a:r>
              <a:rPr lang="en-GB" sz="1200" b="0" i="0" u="none" strike="noStrike" kern="1200" baseline="0" dirty="0" err="1">
                <a:solidFill>
                  <a:schemeClr val="tx1"/>
                </a:solidFill>
                <a:latin typeface="+mn-lt"/>
                <a:ea typeface="+mn-ea"/>
                <a:cs typeface="+mn-cs"/>
              </a:rPr>
              <a:t>Esta</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secção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descreve</a:t>
            </a:r>
            <a:r>
              <a:rPr lang="en-GB" sz="1200" b="0" i="0" u="none" strike="noStrike" kern="1200" baseline="0" dirty="0">
                <a:solidFill>
                  <a:schemeClr val="tx1"/>
                </a:solidFill>
                <a:latin typeface="+mn-lt"/>
                <a:ea typeface="+mn-ea"/>
                <a:cs typeface="+mn-cs"/>
              </a:rPr>
              <a:t> o que </a:t>
            </a:r>
            <a:r>
              <a:rPr lang="en-GB" sz="1200" b="0" i="0" u="none" strike="noStrike" kern="1200" baseline="0" dirty="0" err="1">
                <a:solidFill>
                  <a:schemeClr val="tx1"/>
                </a:solidFill>
                <a:latin typeface="+mn-lt"/>
                <a:ea typeface="+mn-ea"/>
                <a:cs typeface="+mn-cs"/>
              </a:rPr>
              <a:t>chateia</a:t>
            </a:r>
            <a:r>
              <a:rPr lang="en-GB" sz="1200" b="0" i="0" u="none" strike="noStrike" kern="1200" baseline="0" dirty="0">
                <a:solidFill>
                  <a:schemeClr val="tx1"/>
                </a:solidFill>
                <a:latin typeface="+mn-lt"/>
                <a:ea typeface="+mn-ea"/>
                <a:cs typeface="+mn-cs"/>
              </a:rPr>
              <a:t> o </a:t>
            </a:r>
            <a:r>
              <a:rPr lang="en-GB" sz="1200" b="0" i="0" u="none" strike="noStrike" kern="1200" baseline="0" dirty="0" err="1">
                <a:solidFill>
                  <a:schemeClr val="tx1"/>
                </a:solidFill>
                <a:latin typeface="+mn-lt"/>
                <a:ea typeface="+mn-ea"/>
                <a:cs typeface="+mn-cs"/>
              </a:rPr>
              <a:t>cliente</a:t>
            </a:r>
            <a:r>
              <a:rPr lang="en-GB" sz="1200" b="0" i="0" u="none" strike="noStrike" kern="1200" baseline="0" dirty="0">
                <a:solidFill>
                  <a:schemeClr val="tx1"/>
                </a:solidFill>
                <a:latin typeface="+mn-lt"/>
                <a:ea typeface="+mn-ea"/>
                <a:cs typeface="+mn-cs"/>
              </a:rPr>
              <a:t> antes, </a:t>
            </a:r>
            <a:r>
              <a:rPr lang="en-GB" sz="1200" b="0" i="0" u="none" strike="noStrike" kern="1200" baseline="0" dirty="0" err="1">
                <a:solidFill>
                  <a:schemeClr val="tx1"/>
                </a:solidFill>
                <a:latin typeface="+mn-lt"/>
                <a:ea typeface="+mn-ea"/>
                <a:cs typeface="+mn-cs"/>
              </a:rPr>
              <a:t>durante</a:t>
            </a:r>
            <a:r>
              <a:rPr lang="en-GB" sz="1200" b="0" i="0" u="none" strike="noStrike" kern="1200" baseline="0" dirty="0">
                <a:solidFill>
                  <a:schemeClr val="tx1"/>
                </a:solidFill>
                <a:latin typeface="+mn-lt"/>
                <a:ea typeface="+mn-ea"/>
                <a:cs typeface="+mn-cs"/>
              </a:rPr>
              <a:t> e </a:t>
            </a:r>
            <a:r>
              <a:rPr lang="en-GB" sz="1200" b="0" i="0" u="none" strike="noStrike" kern="1200" baseline="0" dirty="0" err="1">
                <a:solidFill>
                  <a:schemeClr val="tx1"/>
                </a:solidFill>
                <a:latin typeface="+mn-lt"/>
                <a:ea typeface="+mn-ea"/>
                <a:cs typeface="+mn-cs"/>
              </a:rPr>
              <a:t>após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fazer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uma</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Tarefa</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ou</a:t>
            </a:r>
            <a:r>
              <a:rPr lang="en-GB" sz="1200" b="0" i="0" u="none" strike="noStrike" kern="1200" baseline="0" dirty="0">
                <a:solidFill>
                  <a:schemeClr val="tx1"/>
                </a:solidFill>
                <a:latin typeface="+mn-lt"/>
                <a:ea typeface="+mn-ea"/>
                <a:cs typeface="+mn-cs"/>
              </a:rPr>
              <a:t> que </a:t>
            </a:r>
            <a:r>
              <a:rPr lang="en-GB" sz="1200" b="0" i="0" u="none" strike="noStrike" kern="1200" baseline="0" dirty="0" err="1">
                <a:solidFill>
                  <a:schemeClr val="tx1"/>
                </a:solidFill>
                <a:latin typeface="+mn-lt"/>
                <a:ea typeface="+mn-ea"/>
                <a:cs typeface="+mn-cs"/>
              </a:rPr>
              <a:t>simplesmente</a:t>
            </a:r>
            <a:r>
              <a:rPr lang="en-GB" sz="1200" b="0" i="0" u="none" strike="noStrike" kern="1200" baseline="0" dirty="0">
                <a:solidFill>
                  <a:schemeClr val="tx1"/>
                </a:solidFill>
                <a:latin typeface="+mn-lt"/>
                <a:ea typeface="+mn-ea"/>
                <a:cs typeface="+mn-cs"/>
              </a:rPr>
              <a:t> impede que </a:t>
            </a:r>
            <a:r>
              <a:rPr lang="en-GB" sz="1200" b="0" i="0" u="none" strike="noStrike" kern="1200" baseline="0" dirty="0" err="1">
                <a:solidFill>
                  <a:schemeClr val="tx1"/>
                </a:solidFill>
                <a:latin typeface="+mn-lt"/>
                <a:ea typeface="+mn-ea"/>
                <a:cs typeface="+mn-cs"/>
              </a:rPr>
              <a:t>essa</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Tarefa</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Também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descreve</a:t>
            </a:r>
            <a:r>
              <a:rPr lang="en-GB" sz="1200" b="0" i="0" u="none" strike="noStrike" kern="1200" baseline="0" dirty="0">
                <a:solidFill>
                  <a:schemeClr val="tx1"/>
                </a:solidFill>
                <a:latin typeface="+mn-lt"/>
                <a:ea typeface="+mn-ea"/>
                <a:cs typeface="+mn-cs"/>
              </a:rPr>
              <a:t> o que </a:t>
            </a:r>
            <a:r>
              <a:rPr lang="en-GB" sz="1200" b="0" i="0" u="none" strike="noStrike" kern="1200" baseline="0" dirty="0" err="1">
                <a:solidFill>
                  <a:schemeClr val="tx1"/>
                </a:solidFill>
                <a:latin typeface="+mn-lt"/>
                <a:ea typeface="+mn-ea"/>
                <a:cs typeface="+mn-cs"/>
              </a:rPr>
              <a:t>pode</a:t>
            </a:r>
            <a:r>
              <a:rPr lang="en-GB" sz="1200" b="0" i="0" u="none" strike="noStrike" kern="1200" baseline="0" dirty="0">
                <a:solidFill>
                  <a:schemeClr val="tx1"/>
                </a:solidFill>
                <a:latin typeface="+mn-lt"/>
                <a:ea typeface="+mn-ea"/>
                <a:cs typeface="+mn-cs"/>
              </a:rPr>
              <a:t> corer mal </a:t>
            </a:r>
            <a:r>
              <a:rPr lang="en-GB" sz="1200" b="0" i="0" u="none" strike="noStrike" kern="1200" baseline="0" dirty="0" err="1">
                <a:solidFill>
                  <a:schemeClr val="tx1"/>
                </a:solidFill>
                <a:latin typeface="+mn-lt"/>
                <a:ea typeface="+mn-ea"/>
                <a:cs typeface="+mn-cs"/>
              </a:rPr>
              <a:t>quando</a:t>
            </a:r>
            <a:r>
              <a:rPr lang="en-GB" sz="1200" b="0" i="0" u="none" strike="noStrike" kern="1200" baseline="0" dirty="0">
                <a:solidFill>
                  <a:schemeClr val="tx1"/>
                </a:solidFill>
                <a:latin typeface="+mn-lt"/>
                <a:ea typeface="+mn-ea"/>
                <a:cs typeface="+mn-cs"/>
              </a:rPr>
              <a:t> se </a:t>
            </a:r>
            <a:r>
              <a:rPr lang="en-GB" sz="1200" b="0" i="0" u="none" strike="noStrike" kern="1200" baseline="0" dirty="0" err="1">
                <a:solidFill>
                  <a:schemeClr val="tx1"/>
                </a:solidFill>
                <a:latin typeface="+mn-lt"/>
                <a:ea typeface="+mn-ea"/>
                <a:cs typeface="+mn-cs"/>
              </a:rPr>
              <a:t>realiza</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uma</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tarefa</a:t>
            </a:r>
            <a:r>
              <a:rPr lang="en-GB" sz="1200" b="0" i="0" u="none" strike="noStrike" kern="1200" baseline="0" dirty="0">
                <a:solidFill>
                  <a:schemeClr val="tx1"/>
                </a:solidFill>
                <a:latin typeface="+mn-lt"/>
                <a:ea typeface="+mn-ea"/>
                <a:cs typeface="+mn-cs"/>
              </a:rPr>
              <a:t> mal </a:t>
            </a:r>
            <a:r>
              <a:rPr lang="en-GB" sz="1200" b="0" i="0" u="none" strike="noStrike" kern="1200" baseline="0" dirty="0" err="1">
                <a:solidFill>
                  <a:schemeClr val="tx1"/>
                </a:solidFill>
                <a:latin typeface="+mn-lt"/>
                <a:ea typeface="+mn-ea"/>
                <a:cs typeface="+mn-cs"/>
              </a:rPr>
              <a:t>ou</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não</a:t>
            </a:r>
            <a:r>
              <a:rPr lang="en-GB" sz="1200" b="0" i="0" u="none" strike="noStrike" kern="1200" baseline="0" dirty="0">
                <a:solidFill>
                  <a:schemeClr val="tx1"/>
                </a:solidFill>
                <a:latin typeface="+mn-lt"/>
                <a:ea typeface="+mn-ea"/>
                <a:cs typeface="+mn-cs"/>
              </a:rPr>
              <a:t> se </a:t>
            </a:r>
            <a:r>
              <a:rPr lang="en-GB" sz="1200" b="0" i="0" u="none" strike="noStrike" kern="1200" baseline="0" dirty="0" err="1">
                <a:solidFill>
                  <a:schemeClr val="tx1"/>
                </a:solidFill>
                <a:latin typeface="+mn-lt"/>
                <a:ea typeface="+mn-ea"/>
                <a:cs typeface="+mn-cs"/>
              </a:rPr>
              <a:t>realiza</a:t>
            </a:r>
            <a:r>
              <a:rPr lang="en-GB" sz="1200" b="0" i="0" u="none" strike="noStrike" kern="1200" baseline="0" dirty="0">
                <a:solidFill>
                  <a:schemeClr val="tx1"/>
                </a:solidFill>
                <a:latin typeface="+mn-lt"/>
                <a:ea typeface="+mn-ea"/>
                <a:cs typeface="+mn-cs"/>
              </a:rPr>
              <a:t> de </a:t>
            </a:r>
            <a:r>
              <a:rPr lang="en-GB" sz="1200" b="0" i="0" u="none" strike="noStrike" kern="1200" baseline="0" dirty="0" err="1">
                <a:solidFill>
                  <a:schemeClr val="tx1"/>
                </a:solidFill>
                <a:latin typeface="+mn-lt"/>
                <a:ea typeface="+mn-ea"/>
                <a:cs typeface="+mn-cs"/>
              </a:rPr>
              <a:t>todo</a:t>
            </a:r>
            <a:r>
              <a:rPr lang="en-GB" sz="1200" b="0" i="0" u="none" strike="noStrike" kern="1200" baseline="0" dirty="0">
                <a:solidFill>
                  <a:schemeClr val="tx1"/>
                </a:solidFill>
                <a:latin typeface="+mn-lt"/>
                <a:ea typeface="+mn-ea"/>
                <a:cs typeface="+mn-cs"/>
              </a:rPr>
              <a:t>.</a:t>
            </a:r>
          </a:p>
          <a:p>
            <a:r>
              <a:rPr lang="en-GB" sz="1200" b="0" i="0" u="none" strike="noStrike" kern="1200" baseline="0" dirty="0">
                <a:solidFill>
                  <a:schemeClr val="tx1"/>
                </a:solidFill>
                <a:latin typeface="+mn-lt"/>
                <a:ea typeface="+mn-ea"/>
                <a:cs typeface="+mn-cs"/>
              </a:rPr>
              <a:t>3 </a:t>
            </a:r>
            <a:r>
              <a:rPr lang="en-GB" sz="1200" b="0" i="0" u="none" strike="noStrike" kern="1200" baseline="0" dirty="0" err="1">
                <a:solidFill>
                  <a:schemeClr val="tx1"/>
                </a:solidFill>
                <a:latin typeface="+mn-lt"/>
                <a:ea typeface="+mn-ea"/>
                <a:cs typeface="+mn-cs"/>
              </a:rPr>
              <a:t>tipos</a:t>
            </a:r>
            <a:r>
              <a:rPr lang="en-GB" sz="1200" b="0" i="0" u="none" strike="noStrike" kern="1200" baseline="0" dirty="0">
                <a:solidFill>
                  <a:schemeClr val="tx1"/>
                </a:solidFill>
                <a:latin typeface="+mn-lt"/>
                <a:ea typeface="+mn-ea"/>
                <a:cs typeface="+mn-cs"/>
              </a:rPr>
              <a:t>:</a:t>
            </a:r>
          </a:p>
          <a:p>
            <a:r>
              <a:rPr lang="en-GB" sz="1200" b="0" i="0" u="none" strike="noStrike" kern="1200" baseline="0" dirty="0" err="1">
                <a:solidFill>
                  <a:schemeClr val="tx1"/>
                </a:solidFill>
                <a:latin typeface="+mn-lt"/>
                <a:ea typeface="+mn-ea"/>
                <a:cs typeface="+mn-cs"/>
              </a:rPr>
              <a:t>Resultados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indesejados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obstáculos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riscos</a:t>
            </a:r>
            <a:r>
              <a:rPr lang="en-GB" sz="1200" b="0" i="0" u="none" strike="noStrike" kern="1200" baseline="0" dirty="0">
                <a:solidFill>
                  <a:schemeClr val="tx1"/>
                </a:solidFill>
                <a:latin typeface="+mn-lt"/>
                <a:ea typeface="+mn-ea"/>
                <a:cs typeface="+mn-cs"/>
              </a:rPr>
              <a:t> – </a:t>
            </a:r>
            <a:r>
              <a:rPr lang="en-GB" sz="1200" b="0" i="0" u="none" strike="noStrike" kern="1200" baseline="0" dirty="0" err="1">
                <a:solidFill>
                  <a:schemeClr val="tx1"/>
                </a:solidFill>
                <a:latin typeface="+mn-lt"/>
                <a:ea typeface="+mn-ea"/>
                <a:cs typeface="+mn-cs"/>
              </a:rPr>
              <a:t>concretizar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em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termos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quantitativos</a:t>
            </a:r>
            <a:r>
              <a:rPr lang="en-GB" sz="1200" b="0" i="0" u="none" strike="noStrike" kern="1200" baseline="0" dirty="0">
                <a:solidFill>
                  <a:schemeClr val="tx1"/>
                </a:solidFill>
                <a:latin typeface="+mn-lt"/>
                <a:ea typeface="+mn-ea"/>
                <a:cs typeface="+mn-cs"/>
              </a:rPr>
              <a:t> – se um </a:t>
            </a:r>
            <a:r>
              <a:rPr lang="en-GB" sz="1200" b="0" i="0" u="none" strike="noStrike" kern="1200" baseline="0" dirty="0" err="1">
                <a:solidFill>
                  <a:schemeClr val="tx1"/>
                </a:solidFill>
                <a:latin typeface="+mn-lt"/>
                <a:ea typeface="+mn-ea"/>
                <a:cs typeface="+mn-cs"/>
              </a:rPr>
              <a:t>cliente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diz</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estive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imenso</a:t>
            </a:r>
            <a:r>
              <a:rPr lang="en-GB" sz="1200" b="0" i="0" u="none" strike="noStrike" kern="1200" baseline="0" dirty="0">
                <a:solidFill>
                  <a:schemeClr val="tx1"/>
                </a:solidFill>
                <a:latin typeface="+mn-lt"/>
                <a:ea typeface="+mn-ea"/>
                <a:cs typeface="+mn-cs"/>
              </a:rPr>
              <a:t> tempo </a:t>
            </a:r>
            <a:r>
              <a:rPr lang="en-GB" sz="1200" b="0" i="0" u="none" strike="noStrike" kern="1200" baseline="0" dirty="0" err="1">
                <a:solidFill>
                  <a:schemeClr val="tx1"/>
                </a:solidFill>
                <a:latin typeface="+mn-lt"/>
                <a:ea typeface="+mn-ea"/>
                <a:cs typeface="+mn-cs"/>
              </a:rPr>
              <a:t>na</a:t>
            </a:r>
            <a:r>
              <a:rPr lang="en-GB" sz="1200" b="0" i="0" u="none" strike="noStrike" kern="1200" baseline="0" dirty="0">
                <a:solidFill>
                  <a:schemeClr val="tx1"/>
                </a:solidFill>
                <a:latin typeface="+mn-lt"/>
                <a:ea typeface="+mn-ea"/>
                <a:cs typeface="+mn-cs"/>
              </a:rPr>
              <a:t> fila e </a:t>
            </a:r>
            <a:r>
              <a:rPr lang="en-GB" sz="1200" b="0" i="0" u="none" strike="noStrike" kern="1200" baseline="0" dirty="0" err="1">
                <a:solidFill>
                  <a:schemeClr val="tx1"/>
                </a:solidFill>
                <a:latin typeface="+mn-lt"/>
                <a:ea typeface="+mn-ea"/>
                <a:cs typeface="+mn-cs"/>
              </a:rPr>
              <a:t>foi</a:t>
            </a:r>
            <a:r>
              <a:rPr lang="en-GB" sz="1200" b="0" i="0" u="none" strike="noStrike" kern="1200" baseline="0" dirty="0">
                <a:solidFill>
                  <a:schemeClr val="tx1"/>
                </a:solidFill>
                <a:latin typeface="+mn-lt"/>
                <a:ea typeface="+mn-ea"/>
                <a:cs typeface="+mn-cs"/>
              </a:rPr>
              <a:t> um </a:t>
            </a:r>
            <a:r>
              <a:rPr lang="en-GB" sz="1200" b="0" i="0" u="none" strike="noStrike" kern="1200" baseline="0" dirty="0" err="1">
                <a:solidFill>
                  <a:schemeClr val="tx1"/>
                </a:solidFill>
                <a:latin typeface="+mn-lt"/>
                <a:ea typeface="+mn-ea"/>
                <a:cs typeface="+mn-cs"/>
              </a:rPr>
              <a:t>desperdicio</a:t>
            </a:r>
            <a:r>
              <a:rPr lang="en-GB" sz="1200" b="0" i="0" u="none" strike="noStrike" kern="1200" baseline="0" dirty="0">
                <a:solidFill>
                  <a:schemeClr val="tx1"/>
                </a:solidFill>
                <a:latin typeface="+mn-lt"/>
                <a:ea typeface="+mn-ea"/>
                <a:cs typeface="+mn-cs"/>
              </a:rPr>
              <a:t> de tempo. </a:t>
            </a:r>
            <a:r>
              <a:rPr lang="en-GB" sz="1200" b="0" i="0" u="none" strike="noStrike" kern="1200" baseline="0" dirty="0" err="1">
                <a:solidFill>
                  <a:schemeClr val="tx1"/>
                </a:solidFill>
                <a:latin typeface="+mn-lt"/>
                <a:ea typeface="+mn-ea"/>
                <a:cs typeface="+mn-cs"/>
              </a:rPr>
              <a:t>Então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perguntar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quanto</a:t>
            </a:r>
            <a:r>
              <a:rPr lang="en-GB" sz="1200" b="0" i="0" u="none" strike="noStrike" kern="1200" baseline="0" dirty="0">
                <a:solidFill>
                  <a:schemeClr val="tx1"/>
                </a:solidFill>
                <a:latin typeface="+mn-lt"/>
                <a:ea typeface="+mn-ea"/>
                <a:cs typeface="+mn-cs"/>
              </a:rPr>
              <a:t> tempo é que </a:t>
            </a:r>
            <a:r>
              <a:rPr lang="en-GB" sz="1200" b="0" i="0" u="none" strike="noStrike" kern="1200" baseline="0" dirty="0" err="1">
                <a:solidFill>
                  <a:schemeClr val="tx1"/>
                </a:solidFill>
                <a:latin typeface="+mn-lt"/>
                <a:ea typeface="+mn-ea"/>
                <a:cs typeface="+mn-cs"/>
              </a:rPr>
              <a:t>esperou</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Aí</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têm</a:t>
            </a:r>
            <a:r>
              <a:rPr lang="en-GB" sz="1200" b="0" i="0" u="none" strike="noStrike" kern="1200" baseline="0" dirty="0">
                <a:solidFill>
                  <a:schemeClr val="tx1"/>
                </a:solidFill>
                <a:latin typeface="+mn-lt"/>
                <a:ea typeface="+mn-ea"/>
                <a:cs typeface="+mn-cs"/>
              </a:rPr>
              <a:t> a </a:t>
            </a:r>
            <a:r>
              <a:rPr lang="en-GB" sz="1200" b="0" i="0" u="none" strike="noStrike" kern="1200" baseline="0" dirty="0" err="1">
                <a:solidFill>
                  <a:schemeClr val="tx1"/>
                </a:solidFill>
                <a:latin typeface="+mn-lt"/>
                <a:ea typeface="+mn-ea"/>
                <a:cs typeface="+mn-cs"/>
              </a:rPr>
              <a:t>dimensão</a:t>
            </a:r>
            <a:r>
              <a:rPr lang="en-GB" sz="1200" b="0" i="0" u="none" strike="noStrike" kern="1200" baseline="0" dirty="0">
                <a:solidFill>
                  <a:schemeClr val="tx1"/>
                </a:solidFill>
                <a:latin typeface="+mn-lt"/>
                <a:ea typeface="+mn-ea"/>
                <a:cs typeface="+mn-cs"/>
              </a:rPr>
              <a:t> do </a:t>
            </a:r>
            <a:r>
              <a:rPr lang="en-GB" sz="1200" b="0" i="0" u="none" strike="noStrike" kern="1200" baseline="0" dirty="0" err="1">
                <a:solidFill>
                  <a:schemeClr val="tx1"/>
                </a:solidFill>
                <a:latin typeface="+mn-lt"/>
                <a:ea typeface="+mn-ea"/>
                <a:cs typeface="+mn-cs"/>
              </a:rPr>
              <a:t>problema</a:t>
            </a:r>
            <a:r>
              <a:rPr lang="en-GB" sz="1200" b="0" i="0" u="none" strike="noStrike" kern="1200" baseline="0" dirty="0">
                <a:solidFill>
                  <a:schemeClr val="tx1"/>
                </a:solidFill>
                <a:latin typeface="+mn-lt"/>
                <a:ea typeface="+mn-ea"/>
                <a:cs typeface="+mn-cs"/>
              </a:rPr>
              <a:t> e </a:t>
            </a:r>
            <a:r>
              <a:rPr lang="en-GB" sz="1200" b="0" i="0" u="none" strike="noStrike" kern="1200" baseline="0" dirty="0" err="1">
                <a:solidFill>
                  <a:schemeClr val="tx1"/>
                </a:solidFill>
                <a:latin typeface="+mn-lt"/>
                <a:ea typeface="+mn-ea"/>
                <a:cs typeface="+mn-cs"/>
              </a:rPr>
              <a:t>podem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desenhar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melhores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soluções</a:t>
            </a:r>
            <a:r>
              <a:rPr lang="en-GB" sz="1200" b="0" i="0" u="none" strike="noStrike" kern="1200" baseline="0" dirty="0">
                <a:solidFill>
                  <a:schemeClr val="tx1"/>
                </a:solidFill>
                <a:latin typeface="+mn-lt"/>
                <a:ea typeface="+mn-ea"/>
                <a:cs typeface="+mn-cs"/>
              </a:rPr>
              <a:t> para </a:t>
            </a:r>
            <a:r>
              <a:rPr lang="en-GB" sz="1200" b="0" i="0" u="none" strike="noStrike" kern="1200" baseline="0" dirty="0" err="1">
                <a:solidFill>
                  <a:schemeClr val="tx1"/>
                </a:solidFill>
                <a:latin typeface="+mn-lt"/>
                <a:ea typeface="+mn-ea"/>
                <a:cs typeface="+mn-cs"/>
              </a:rPr>
              <a:t>aliviar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ou</a:t>
            </a:r>
            <a:r>
              <a:rPr lang="en-GB" sz="1200" b="0" i="0" u="none" strike="noStrike" kern="1200" baseline="0" dirty="0">
                <a:solidFill>
                  <a:schemeClr val="tx1"/>
                </a:solidFill>
                <a:latin typeface="+mn-lt"/>
                <a:ea typeface="+mn-ea"/>
                <a:cs typeface="+mn-cs"/>
              </a:rPr>
              <a:t> resolver </a:t>
            </a:r>
            <a:r>
              <a:rPr lang="en-GB" sz="1200" b="0" i="0" u="none" strike="noStrike" kern="1200" baseline="0" dirty="0" err="1">
                <a:solidFill>
                  <a:schemeClr val="tx1"/>
                </a:solidFill>
                <a:latin typeface="+mn-lt"/>
                <a:ea typeface="+mn-ea"/>
                <a:cs typeface="+mn-cs"/>
              </a:rPr>
              <a:t>esse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problema</a:t>
            </a:r>
            <a:r>
              <a:rPr lang="en-GB" sz="1200" b="0" i="0" u="none" strike="noStrike" kern="1200" baseline="0" dirty="0">
                <a:solidFill>
                  <a:schemeClr val="tx1"/>
                </a:solidFill>
                <a:latin typeface="+mn-lt"/>
                <a:ea typeface="+mn-ea"/>
                <a:cs typeface="+mn-cs"/>
              </a:rPr>
              <a:t>.</a:t>
            </a:r>
          </a:p>
          <a:p>
            <a:r>
              <a:rPr lang="en-GB" sz="1200" b="0" i="1" u="none" strike="noStrike" kern="1200" baseline="0" dirty="0" err="1">
                <a:solidFill>
                  <a:schemeClr val="tx1"/>
                </a:solidFill>
                <a:latin typeface="+mn-lt"/>
                <a:ea typeface="+mn-ea"/>
                <a:cs typeface="+mn-cs"/>
              </a:rPr>
              <a:t>Também</a:t>
            </a:r>
            <a:r>
              <a:rPr lang="en-GB" sz="1200" b="0" i="1" u="none" strike="noStrike" kern="1200" baseline="0" dirty="0">
                <a:solidFill>
                  <a:schemeClr val="tx1"/>
                </a:solidFill>
                <a:latin typeface="+mn-lt"/>
                <a:ea typeface="+mn-ea"/>
                <a:cs typeface="+mn-cs"/>
              </a:rPr>
              <a:t> </a:t>
            </a:r>
            <a:r>
              <a:rPr lang="en-GB" sz="1200" b="0" i="1" u="none" strike="noStrike" kern="1200" baseline="0" dirty="0" err="1">
                <a:solidFill>
                  <a:schemeClr val="tx1"/>
                </a:solidFill>
                <a:latin typeface="+mn-lt"/>
                <a:ea typeface="+mn-ea"/>
                <a:cs typeface="+mn-cs"/>
              </a:rPr>
              <a:t>devem</a:t>
            </a:r>
            <a:r>
              <a:rPr lang="en-GB" sz="1200" b="0" i="1" u="none" strike="noStrike" kern="1200" baseline="0" dirty="0">
                <a:solidFill>
                  <a:schemeClr val="tx1"/>
                </a:solidFill>
                <a:latin typeface="+mn-lt"/>
                <a:ea typeface="+mn-ea"/>
                <a:cs typeface="+mn-cs"/>
              </a:rPr>
              <a:t> </a:t>
            </a:r>
            <a:r>
              <a:rPr lang="en-GB" sz="1200" b="0" i="1" u="none" strike="noStrike" kern="1200" baseline="0" dirty="0" err="1">
                <a:solidFill>
                  <a:schemeClr val="tx1"/>
                </a:solidFill>
                <a:latin typeface="+mn-lt"/>
                <a:ea typeface="+mn-ea"/>
                <a:cs typeface="+mn-cs"/>
              </a:rPr>
              <a:t>priorizar</a:t>
            </a:r>
            <a:r>
              <a:rPr lang="en-GB" sz="1200" b="0" i="1" u="none" strike="noStrike" kern="1200" baseline="0" dirty="0">
                <a:solidFill>
                  <a:schemeClr val="tx1"/>
                </a:solidFill>
                <a:latin typeface="+mn-lt"/>
                <a:ea typeface="+mn-ea"/>
                <a:cs typeface="+mn-cs"/>
              </a:rPr>
              <a:t> </a:t>
            </a:r>
            <a:r>
              <a:rPr lang="en-GB" sz="1200" b="0" i="1" u="none" strike="noStrike" kern="1200" baseline="0" dirty="0" err="1">
                <a:solidFill>
                  <a:schemeClr val="tx1"/>
                </a:solidFill>
                <a:latin typeface="+mn-lt"/>
                <a:ea typeface="+mn-ea"/>
                <a:cs typeface="+mn-cs"/>
              </a:rPr>
              <a:t>os</a:t>
            </a:r>
            <a:r>
              <a:rPr lang="en-GB" sz="1200" b="0" i="1" u="none" strike="noStrike" kern="1200" baseline="0" dirty="0">
                <a:solidFill>
                  <a:schemeClr val="tx1"/>
                </a:solidFill>
                <a:latin typeface="+mn-lt"/>
                <a:ea typeface="+mn-ea"/>
                <a:cs typeface="+mn-cs"/>
              </a:rPr>
              <a:t> </a:t>
            </a:r>
            <a:r>
              <a:rPr lang="en-GB" sz="1200" b="0" i="1" u="none" strike="noStrike" kern="1200" baseline="0" dirty="0" err="1">
                <a:solidFill>
                  <a:schemeClr val="tx1"/>
                </a:solidFill>
                <a:latin typeface="+mn-lt"/>
                <a:ea typeface="+mn-ea"/>
                <a:cs typeface="+mn-cs"/>
              </a:rPr>
              <a:t>problemas</a:t>
            </a:r>
            <a:r>
              <a:rPr lang="en-GB" sz="1200" b="0" i="1" u="none" strike="noStrike" kern="1200" baseline="0" dirty="0">
                <a:solidFill>
                  <a:schemeClr val="tx1"/>
                </a:solidFill>
                <a:latin typeface="+mn-lt"/>
                <a:ea typeface="+mn-ea"/>
                <a:cs typeface="+mn-cs"/>
              </a:rPr>
              <a:t> entre </a:t>
            </a:r>
            <a:r>
              <a:rPr lang="en-GB" sz="1200" b="0" i="1" u="none" strike="noStrike" kern="1200" baseline="0" dirty="0" err="1">
                <a:solidFill>
                  <a:schemeClr val="tx1"/>
                </a:solidFill>
                <a:latin typeface="+mn-lt"/>
                <a:ea typeface="+mn-ea"/>
                <a:cs typeface="+mn-cs"/>
              </a:rPr>
              <a:t>os</a:t>
            </a:r>
            <a:r>
              <a:rPr lang="en-GB" sz="1200" b="0" i="1" u="none" strike="noStrike" kern="1200" baseline="0" dirty="0">
                <a:solidFill>
                  <a:schemeClr val="tx1"/>
                </a:solidFill>
                <a:latin typeface="+mn-lt"/>
                <a:ea typeface="+mn-ea"/>
                <a:cs typeface="+mn-cs"/>
              </a:rPr>
              <a:t> </a:t>
            </a:r>
            <a:r>
              <a:rPr lang="en-GB" sz="1200" b="0" i="1" u="none" strike="noStrike" kern="1200" baseline="0" dirty="0" err="1">
                <a:solidFill>
                  <a:schemeClr val="tx1"/>
                </a:solidFill>
                <a:latin typeface="+mn-lt"/>
                <a:ea typeface="+mn-ea"/>
                <a:cs typeface="+mn-cs"/>
              </a:rPr>
              <a:t>mais</a:t>
            </a:r>
            <a:r>
              <a:rPr lang="en-GB" sz="1200" b="0" i="1" u="none" strike="noStrike" kern="1200" baseline="0" dirty="0">
                <a:solidFill>
                  <a:schemeClr val="tx1"/>
                </a:solidFill>
                <a:latin typeface="+mn-lt"/>
                <a:ea typeface="+mn-ea"/>
                <a:cs typeface="+mn-cs"/>
              </a:rPr>
              <a:t> </a:t>
            </a:r>
            <a:r>
              <a:rPr lang="en-GB" sz="1200" b="0" i="1" u="none" strike="noStrike" kern="1200" baseline="0" dirty="0" err="1">
                <a:solidFill>
                  <a:schemeClr val="tx1"/>
                </a:solidFill>
                <a:latin typeface="+mn-lt"/>
                <a:ea typeface="+mn-ea"/>
                <a:cs typeface="+mn-cs"/>
              </a:rPr>
              <a:t>severos</a:t>
            </a:r>
            <a:r>
              <a:rPr lang="en-GB" sz="1200" b="0" i="1" u="none" strike="noStrike" kern="1200" baseline="0" dirty="0">
                <a:solidFill>
                  <a:schemeClr val="tx1"/>
                </a:solidFill>
                <a:latin typeface="+mn-lt"/>
                <a:ea typeface="+mn-ea"/>
                <a:cs typeface="+mn-cs"/>
              </a:rPr>
              <a:t> </a:t>
            </a:r>
            <a:r>
              <a:rPr lang="en-GB" sz="1200" b="0" i="1" u="none" strike="noStrike" kern="1200" baseline="0" dirty="0" err="1">
                <a:solidFill>
                  <a:schemeClr val="tx1"/>
                </a:solidFill>
                <a:latin typeface="+mn-lt"/>
                <a:ea typeface="+mn-ea"/>
                <a:cs typeface="+mn-cs"/>
              </a:rPr>
              <a:t>oas</a:t>
            </a:r>
            <a:r>
              <a:rPr lang="en-GB" sz="1200" b="0" i="1" u="none" strike="noStrike" kern="1200" baseline="0" dirty="0">
                <a:solidFill>
                  <a:schemeClr val="tx1"/>
                </a:solidFill>
                <a:latin typeface="+mn-lt"/>
                <a:ea typeface="+mn-ea"/>
                <a:cs typeface="+mn-cs"/>
              </a:rPr>
              <a:t> </a:t>
            </a:r>
            <a:r>
              <a:rPr lang="en-GB" sz="1200" b="0" i="1" u="none" strike="noStrike" kern="1200" baseline="0" dirty="0" err="1">
                <a:solidFill>
                  <a:schemeClr val="tx1"/>
                </a:solidFill>
                <a:latin typeface="+mn-lt"/>
                <a:ea typeface="+mn-ea"/>
                <a:cs typeface="+mn-cs"/>
              </a:rPr>
              <a:t>menores</a:t>
            </a:r>
            <a:endParaRPr lang="en-GB" sz="1200" b="0" i="1" u="none" strike="noStrike" kern="1200" baseline="0" dirty="0">
              <a:solidFill>
                <a:schemeClr val="tx1"/>
              </a:solidFill>
              <a:latin typeface="+mn-lt"/>
              <a:ea typeface="+mn-ea"/>
              <a:cs typeface="+mn-cs"/>
            </a:endParaRPr>
          </a:p>
          <a:p>
            <a:endParaRPr lang="en-GB" sz="1200" b="0" i="1" u="none" strike="noStrike" kern="1200" baseline="0" dirty="0">
              <a:solidFill>
                <a:schemeClr val="tx1"/>
              </a:solidFill>
              <a:latin typeface="+mn-lt"/>
              <a:ea typeface="+mn-ea"/>
              <a:cs typeface="+mn-cs"/>
            </a:endParaRPr>
          </a:p>
          <a:p>
            <a:r>
              <a:rPr lang="en-GB" sz="1200" b="0" i="1" u="none" strike="noStrike" kern="1200" baseline="0" dirty="0">
                <a:solidFill>
                  <a:schemeClr val="tx1"/>
                </a:solidFill>
                <a:latin typeface="+mn-lt"/>
                <a:ea typeface="+mn-ea"/>
                <a:cs typeface="+mn-cs"/>
              </a:rPr>
              <a:t>GAINS/GANHOS</a:t>
            </a:r>
          </a:p>
          <a:p>
            <a:r>
              <a:rPr lang="en-GB" sz="1200" b="0" i="1" u="none" strike="noStrike" kern="1200" baseline="0" dirty="0" err="1">
                <a:solidFill>
                  <a:schemeClr val="tx1"/>
                </a:solidFill>
                <a:latin typeface="+mn-lt"/>
                <a:ea typeface="+mn-ea"/>
                <a:cs typeface="+mn-cs"/>
              </a:rPr>
              <a:t>Descrevem</a:t>
            </a:r>
            <a:r>
              <a:rPr lang="en-GB" sz="1200" b="0" i="1" u="none" strike="noStrike" kern="1200" baseline="0" dirty="0">
                <a:solidFill>
                  <a:schemeClr val="tx1"/>
                </a:solidFill>
                <a:latin typeface="+mn-lt"/>
                <a:ea typeface="+mn-ea"/>
                <a:cs typeface="+mn-cs"/>
              </a:rPr>
              <a:t> </a:t>
            </a:r>
            <a:r>
              <a:rPr lang="en-GB" sz="1200" b="0" i="1" u="none" strike="noStrike" kern="1200" baseline="0" dirty="0" err="1">
                <a:solidFill>
                  <a:schemeClr val="tx1"/>
                </a:solidFill>
                <a:latin typeface="+mn-lt"/>
                <a:ea typeface="+mn-ea"/>
                <a:cs typeface="+mn-cs"/>
              </a:rPr>
              <a:t>os</a:t>
            </a:r>
            <a:r>
              <a:rPr lang="en-GB" sz="1200" b="0" i="1" u="none" strike="noStrike" kern="1200" baseline="0" dirty="0">
                <a:solidFill>
                  <a:schemeClr val="tx1"/>
                </a:solidFill>
                <a:latin typeface="+mn-lt"/>
                <a:ea typeface="+mn-ea"/>
                <a:cs typeface="+mn-cs"/>
              </a:rPr>
              <a:t> </a:t>
            </a:r>
            <a:r>
              <a:rPr lang="en-GB" sz="1200" b="0" i="1" u="none" strike="noStrike" kern="1200" baseline="0" dirty="0" err="1">
                <a:solidFill>
                  <a:schemeClr val="tx1"/>
                </a:solidFill>
                <a:latin typeface="+mn-lt"/>
                <a:ea typeface="+mn-ea"/>
                <a:cs typeface="+mn-cs"/>
              </a:rPr>
              <a:t>resultados</a:t>
            </a:r>
            <a:r>
              <a:rPr lang="en-GB" sz="1200" b="0" i="1" u="none" strike="noStrike" kern="1200" baseline="0" dirty="0">
                <a:solidFill>
                  <a:schemeClr val="tx1"/>
                </a:solidFill>
                <a:latin typeface="+mn-lt"/>
                <a:ea typeface="+mn-ea"/>
                <a:cs typeface="+mn-cs"/>
              </a:rPr>
              <a:t> e </a:t>
            </a:r>
            <a:r>
              <a:rPr lang="en-GB" sz="1200" b="0" i="1" u="none" strike="noStrike" kern="1200" baseline="0" dirty="0" err="1">
                <a:solidFill>
                  <a:schemeClr val="tx1"/>
                </a:solidFill>
                <a:latin typeface="+mn-lt"/>
                <a:ea typeface="+mn-ea"/>
                <a:cs typeface="+mn-cs"/>
              </a:rPr>
              <a:t>beneficios</a:t>
            </a:r>
            <a:r>
              <a:rPr lang="en-GB" sz="1200" b="0" i="1" u="none" strike="noStrike" kern="1200" baseline="0" dirty="0">
                <a:solidFill>
                  <a:schemeClr val="tx1"/>
                </a:solidFill>
                <a:latin typeface="+mn-lt"/>
                <a:ea typeface="+mn-ea"/>
                <a:cs typeface="+mn-cs"/>
              </a:rPr>
              <a:t> que </a:t>
            </a:r>
            <a:r>
              <a:rPr lang="en-GB" sz="1200" b="0" i="1" u="none" strike="noStrike" kern="1200" baseline="0" dirty="0" err="1">
                <a:solidFill>
                  <a:schemeClr val="tx1"/>
                </a:solidFill>
                <a:latin typeface="+mn-lt"/>
                <a:ea typeface="+mn-ea"/>
                <a:cs typeface="+mn-cs"/>
              </a:rPr>
              <a:t>os</a:t>
            </a:r>
            <a:r>
              <a:rPr lang="en-GB" sz="1200" b="0" i="1" u="none" strike="noStrike" kern="1200" baseline="0" dirty="0">
                <a:solidFill>
                  <a:schemeClr val="tx1"/>
                </a:solidFill>
                <a:latin typeface="+mn-lt"/>
                <a:ea typeface="+mn-ea"/>
                <a:cs typeface="+mn-cs"/>
              </a:rPr>
              <a:t> clients </a:t>
            </a:r>
            <a:r>
              <a:rPr lang="en-GB" sz="1200" b="0" i="1" u="none" strike="noStrike" kern="1200" baseline="0" dirty="0" err="1">
                <a:solidFill>
                  <a:schemeClr val="tx1"/>
                </a:solidFill>
                <a:latin typeface="+mn-lt"/>
                <a:ea typeface="+mn-ea"/>
                <a:cs typeface="+mn-cs"/>
              </a:rPr>
              <a:t>querem</a:t>
            </a:r>
            <a:r>
              <a:rPr lang="en-GB" sz="1200" b="0" i="1" u="none" strike="noStrike" kern="1200" baseline="0" dirty="0">
                <a:solidFill>
                  <a:schemeClr val="tx1"/>
                </a:solidFill>
                <a:latin typeface="+mn-lt"/>
                <a:ea typeface="+mn-ea"/>
                <a:cs typeface="+mn-cs"/>
              </a:rPr>
              <a:t>. </a:t>
            </a:r>
            <a:r>
              <a:rPr lang="en-GB" sz="1200" b="0" i="1" u="none" strike="noStrike" kern="1200" baseline="0" dirty="0" err="1">
                <a:solidFill>
                  <a:schemeClr val="tx1"/>
                </a:solidFill>
                <a:latin typeface="+mn-lt"/>
                <a:ea typeface="+mn-ea"/>
                <a:cs typeface="+mn-cs"/>
              </a:rPr>
              <a:t>Alguns</a:t>
            </a:r>
            <a:r>
              <a:rPr lang="en-GB" sz="1200" b="0" i="1" u="none" strike="noStrike" kern="1200" baseline="0" dirty="0">
                <a:solidFill>
                  <a:schemeClr val="tx1"/>
                </a:solidFill>
                <a:latin typeface="+mn-lt"/>
                <a:ea typeface="+mn-ea"/>
                <a:cs typeface="+mn-cs"/>
              </a:rPr>
              <a:t> </a:t>
            </a:r>
            <a:r>
              <a:rPr lang="en-GB" sz="1200" b="0" i="1" u="none" strike="noStrike" kern="1200" baseline="0" dirty="0" err="1">
                <a:solidFill>
                  <a:schemeClr val="tx1"/>
                </a:solidFill>
                <a:latin typeface="+mn-lt"/>
                <a:ea typeface="+mn-ea"/>
                <a:cs typeface="+mn-cs"/>
              </a:rPr>
              <a:t>ganhos</a:t>
            </a:r>
            <a:r>
              <a:rPr lang="en-GB" sz="1200" b="0" i="1" u="none" strike="noStrike" kern="1200" baseline="0" dirty="0">
                <a:solidFill>
                  <a:schemeClr val="tx1"/>
                </a:solidFill>
                <a:latin typeface="+mn-lt"/>
                <a:ea typeface="+mn-ea"/>
                <a:cs typeface="+mn-cs"/>
              </a:rPr>
              <a:t> </a:t>
            </a:r>
            <a:r>
              <a:rPr lang="en-GB" sz="1200" b="0" i="1" u="none" strike="noStrike" kern="1200" baseline="0" dirty="0" err="1">
                <a:solidFill>
                  <a:schemeClr val="tx1"/>
                </a:solidFill>
                <a:latin typeface="+mn-lt"/>
                <a:ea typeface="+mn-ea"/>
                <a:cs typeface="+mn-cs"/>
              </a:rPr>
              <a:t>são</a:t>
            </a:r>
            <a:r>
              <a:rPr lang="en-GB" sz="1200" b="0" i="1" u="none" strike="noStrike" kern="1200" baseline="0" dirty="0">
                <a:solidFill>
                  <a:schemeClr val="tx1"/>
                </a:solidFill>
                <a:latin typeface="+mn-lt"/>
                <a:ea typeface="+mn-ea"/>
                <a:cs typeface="+mn-cs"/>
              </a:rPr>
              <a:t> </a:t>
            </a:r>
            <a:r>
              <a:rPr lang="en-GB" sz="1200" b="0" i="1" u="none" strike="noStrike" kern="1200" baseline="0" dirty="0" err="1">
                <a:solidFill>
                  <a:schemeClr val="tx1"/>
                </a:solidFill>
                <a:latin typeface="+mn-lt"/>
                <a:ea typeface="+mn-ea"/>
                <a:cs typeface="+mn-cs"/>
              </a:rPr>
              <a:t>necessários</a:t>
            </a:r>
            <a:r>
              <a:rPr lang="en-GB" sz="1200" b="0" i="1" u="none" strike="noStrike" kern="1200" baseline="0" dirty="0">
                <a:solidFill>
                  <a:schemeClr val="tx1"/>
                </a:solidFill>
                <a:latin typeface="+mn-lt"/>
                <a:ea typeface="+mn-ea"/>
                <a:cs typeface="+mn-cs"/>
              </a:rPr>
              <a:t>, outros </a:t>
            </a:r>
            <a:r>
              <a:rPr lang="en-GB" sz="1200" b="0" i="1" u="none" strike="noStrike" kern="1200" baseline="0" dirty="0" err="1">
                <a:solidFill>
                  <a:schemeClr val="tx1"/>
                </a:solidFill>
                <a:latin typeface="+mn-lt"/>
                <a:ea typeface="+mn-ea"/>
                <a:cs typeface="+mn-cs"/>
              </a:rPr>
              <a:t>esperados</a:t>
            </a:r>
            <a:r>
              <a:rPr lang="en-GB" sz="1200" b="0" i="1" u="none" strike="noStrike" kern="1200" baseline="0" dirty="0">
                <a:solidFill>
                  <a:schemeClr val="tx1"/>
                </a:solidFill>
                <a:latin typeface="+mn-lt"/>
                <a:ea typeface="+mn-ea"/>
                <a:cs typeface="+mn-cs"/>
              </a:rPr>
              <a:t> </a:t>
            </a:r>
            <a:r>
              <a:rPr lang="en-GB" sz="1200" b="0" i="1" u="none" strike="noStrike" kern="1200" baseline="0" dirty="0" err="1">
                <a:solidFill>
                  <a:schemeClr val="tx1"/>
                </a:solidFill>
                <a:latin typeface="+mn-lt"/>
                <a:ea typeface="+mn-ea"/>
                <a:cs typeface="+mn-cs"/>
              </a:rPr>
              <a:t>ou</a:t>
            </a:r>
            <a:r>
              <a:rPr lang="en-GB" sz="1200" b="0" i="1" u="none" strike="noStrike" kern="1200" baseline="0" dirty="0">
                <a:solidFill>
                  <a:schemeClr val="tx1"/>
                </a:solidFill>
                <a:latin typeface="+mn-lt"/>
                <a:ea typeface="+mn-ea"/>
                <a:cs typeface="+mn-cs"/>
              </a:rPr>
              <a:t> </a:t>
            </a:r>
            <a:r>
              <a:rPr lang="en-GB" sz="1200" b="0" i="1" u="none" strike="noStrike" kern="1200" baseline="0" dirty="0" err="1">
                <a:solidFill>
                  <a:schemeClr val="tx1"/>
                </a:solidFill>
                <a:latin typeface="+mn-lt"/>
                <a:ea typeface="+mn-ea"/>
                <a:cs typeface="+mn-cs"/>
              </a:rPr>
              <a:t>desejados</a:t>
            </a:r>
            <a:r>
              <a:rPr lang="en-GB" sz="1200" b="0" i="1" u="none" strike="noStrike" kern="1200" baseline="0" dirty="0">
                <a:solidFill>
                  <a:schemeClr val="tx1"/>
                </a:solidFill>
                <a:latin typeface="+mn-lt"/>
                <a:ea typeface="+mn-ea"/>
                <a:cs typeface="+mn-cs"/>
              </a:rPr>
              <a:t> </a:t>
            </a:r>
            <a:r>
              <a:rPr lang="en-GB" sz="1200" b="0" i="1" u="none" strike="noStrike" kern="1200" baseline="0" dirty="0" err="1">
                <a:solidFill>
                  <a:schemeClr val="tx1"/>
                </a:solidFill>
                <a:latin typeface="+mn-lt"/>
                <a:ea typeface="+mn-ea"/>
                <a:cs typeface="+mn-cs"/>
              </a:rPr>
              <a:t>ou</a:t>
            </a:r>
            <a:r>
              <a:rPr lang="en-GB" sz="1200" b="0" i="1" u="none" strike="noStrike" kern="1200" baseline="0" dirty="0">
                <a:solidFill>
                  <a:schemeClr val="tx1"/>
                </a:solidFill>
                <a:latin typeface="+mn-lt"/>
                <a:ea typeface="+mn-ea"/>
                <a:cs typeface="+mn-cs"/>
              </a:rPr>
              <a:t> </a:t>
            </a:r>
            <a:r>
              <a:rPr lang="en-GB" sz="1200" b="0" i="1" u="none" strike="noStrike" kern="1200" baseline="0" dirty="0" err="1">
                <a:solidFill>
                  <a:schemeClr val="tx1"/>
                </a:solidFill>
                <a:latin typeface="+mn-lt"/>
                <a:ea typeface="+mn-ea"/>
                <a:cs typeface="+mn-cs"/>
              </a:rPr>
              <a:t>inesperados</a:t>
            </a:r>
            <a:endParaRPr lang="en-GB" sz="1200" b="0" i="1" u="none" strike="noStrike" kern="1200" baseline="0" dirty="0">
              <a:solidFill>
                <a:schemeClr val="tx1"/>
              </a:solidFill>
              <a:latin typeface="+mn-lt"/>
              <a:ea typeface="+mn-ea"/>
              <a:cs typeface="+mn-cs"/>
            </a:endParaRPr>
          </a:p>
          <a:p>
            <a:r>
              <a:rPr lang="en-GB" sz="1200" b="0" i="0" u="none" strike="noStrike" kern="1200" baseline="0" dirty="0" err="1">
                <a:solidFill>
                  <a:schemeClr val="tx1"/>
                </a:solidFill>
                <a:latin typeface="+mn-lt"/>
                <a:ea typeface="+mn-ea"/>
                <a:cs typeface="+mn-cs"/>
              </a:rPr>
              <a:t>Devem</a:t>
            </a:r>
            <a:r>
              <a:rPr lang="en-GB" sz="1200" b="0" i="0" u="none" strike="noStrike" kern="1200" baseline="0" dirty="0">
                <a:solidFill>
                  <a:schemeClr val="tx1"/>
                </a:solidFill>
                <a:latin typeface="+mn-lt"/>
                <a:ea typeface="+mn-ea"/>
                <a:cs typeface="+mn-cs"/>
              </a:rPr>
              <a:t> ser </a:t>
            </a:r>
            <a:r>
              <a:rPr lang="en-GB" sz="1200" b="0" i="0" u="none" strike="noStrike" kern="1200" baseline="0" dirty="0" err="1">
                <a:solidFill>
                  <a:schemeClr val="tx1"/>
                </a:solidFill>
                <a:latin typeface="+mn-lt"/>
                <a:ea typeface="+mn-ea"/>
                <a:cs typeface="+mn-cs"/>
              </a:rPr>
              <a:t>concretizados</a:t>
            </a:r>
            <a:r>
              <a:rPr lang="en-GB" sz="1200" b="0" i="0" u="none" strike="noStrike" kern="1200" baseline="0" dirty="0">
                <a:solidFill>
                  <a:schemeClr val="tx1"/>
                </a:solidFill>
                <a:latin typeface="+mn-lt"/>
                <a:ea typeface="+mn-ea"/>
                <a:cs typeface="+mn-cs"/>
              </a:rPr>
              <a:t>. Se um </a:t>
            </a:r>
            <a:r>
              <a:rPr lang="en-GB" sz="1200" b="0" i="0" u="none" strike="noStrike" kern="1200" baseline="0" dirty="0" err="1">
                <a:solidFill>
                  <a:schemeClr val="tx1"/>
                </a:solidFill>
                <a:latin typeface="+mn-lt"/>
                <a:ea typeface="+mn-ea"/>
                <a:cs typeface="+mn-cs"/>
              </a:rPr>
              <a:t>cliente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diz</a:t>
            </a:r>
            <a:r>
              <a:rPr lang="en-GB" sz="1200" b="0" i="0" u="none" strike="noStrike" kern="1200" baseline="0" dirty="0">
                <a:solidFill>
                  <a:schemeClr val="tx1"/>
                </a:solidFill>
                <a:latin typeface="+mn-lt"/>
                <a:ea typeface="+mn-ea"/>
                <a:cs typeface="+mn-cs"/>
              </a:rPr>
              <a:t> que </a:t>
            </a:r>
            <a:r>
              <a:rPr lang="en-GB" sz="1200" b="0" i="0" u="none" strike="noStrike" kern="1200" baseline="0" dirty="0" err="1">
                <a:solidFill>
                  <a:schemeClr val="tx1"/>
                </a:solidFill>
                <a:latin typeface="+mn-lt"/>
                <a:ea typeface="+mn-ea"/>
                <a:cs typeface="+mn-cs"/>
              </a:rPr>
              <a:t>pretende</a:t>
            </a:r>
            <a:r>
              <a:rPr lang="en-GB" sz="1200" b="0" i="0" u="none" strike="noStrike" kern="1200" baseline="0" dirty="0">
                <a:solidFill>
                  <a:schemeClr val="tx1"/>
                </a:solidFill>
                <a:latin typeface="+mn-lt"/>
                <a:ea typeface="+mn-ea"/>
                <a:cs typeface="+mn-cs"/>
              </a:rPr>
              <a:t> que </a:t>
            </a:r>
            <a:r>
              <a:rPr lang="en-GB" sz="1200" b="0" i="0" u="none" strike="noStrike" kern="1200" baseline="0" dirty="0" err="1">
                <a:solidFill>
                  <a:schemeClr val="tx1"/>
                </a:solidFill>
                <a:latin typeface="+mn-lt"/>
                <a:ea typeface="+mn-ea"/>
                <a:cs typeface="+mn-cs"/>
              </a:rPr>
              <a:t>uma</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determinada</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solução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funcione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melhor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tentei</a:t>
            </a:r>
            <a:r>
              <a:rPr lang="en-GB" sz="1200" b="0" i="0" u="none" strike="noStrike" kern="1200" baseline="0" dirty="0">
                <a:solidFill>
                  <a:schemeClr val="tx1"/>
                </a:solidFill>
                <a:latin typeface="+mn-lt"/>
                <a:ea typeface="+mn-ea"/>
                <a:cs typeface="+mn-cs"/>
              </a:rPr>
              <a:t> que </a:t>
            </a:r>
            <a:r>
              <a:rPr lang="en-GB" sz="1200" b="0" i="0" u="none" strike="noStrike" kern="1200" baseline="0" dirty="0" err="1">
                <a:solidFill>
                  <a:schemeClr val="tx1"/>
                </a:solidFill>
                <a:latin typeface="+mn-lt"/>
                <a:ea typeface="+mn-ea"/>
                <a:cs typeface="+mn-cs"/>
              </a:rPr>
              <a:t>ele</a:t>
            </a:r>
            <a:r>
              <a:rPr lang="en-GB" sz="1200" b="0" i="0" u="none" strike="noStrike" kern="1200" baseline="0" dirty="0">
                <a:solidFill>
                  <a:schemeClr val="tx1"/>
                </a:solidFill>
                <a:latin typeface="+mn-lt"/>
                <a:ea typeface="+mn-ea"/>
                <a:cs typeface="+mn-cs"/>
              </a:rPr>
              <a:t> compare que </a:t>
            </a:r>
            <a:r>
              <a:rPr lang="en-GB" sz="1200" b="0" i="0" u="none" strike="noStrike" kern="1200" baseline="0" dirty="0" err="1">
                <a:solidFill>
                  <a:schemeClr val="tx1"/>
                </a:solidFill>
                <a:latin typeface="+mn-lt"/>
                <a:ea typeface="+mn-ea"/>
                <a:cs typeface="+mn-cs"/>
              </a:rPr>
              <a:t>ele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comcretize</a:t>
            </a:r>
            <a:r>
              <a:rPr lang="en-GB" sz="1200" b="0" i="0" u="none" strike="noStrike" kern="1200" baseline="0" dirty="0">
                <a:solidFill>
                  <a:schemeClr val="tx1"/>
                </a:solidFill>
                <a:latin typeface="+mn-lt"/>
                <a:ea typeface="+mn-ea"/>
                <a:cs typeface="+mn-cs"/>
              </a:rPr>
              <a:t> o que </a:t>
            </a:r>
            <a:r>
              <a:rPr lang="en-GB" sz="1200" b="0" i="0" u="none" strike="noStrike" kern="1200" baseline="0" dirty="0" err="1">
                <a:solidFill>
                  <a:schemeClr val="tx1"/>
                </a:solidFill>
                <a:latin typeface="+mn-lt"/>
                <a:ea typeface="+mn-ea"/>
                <a:cs typeface="+mn-cs"/>
              </a:rPr>
              <a:t>será</a:t>
            </a:r>
            <a:r>
              <a:rPr lang="en-GB" sz="1200" b="0" i="0" u="none" strike="noStrike" kern="1200" baseline="0" dirty="0">
                <a:solidFill>
                  <a:schemeClr val="tx1"/>
                </a:solidFill>
                <a:latin typeface="+mn-lt"/>
                <a:ea typeface="+mn-ea"/>
                <a:cs typeface="+mn-cs"/>
              </a:rPr>
              <a:t> para </a:t>
            </a:r>
            <a:r>
              <a:rPr lang="en-GB" sz="1200" b="0" i="0" u="none" strike="noStrike" kern="1200" baseline="0" dirty="0" err="1">
                <a:solidFill>
                  <a:schemeClr val="tx1"/>
                </a:solidFill>
                <a:latin typeface="+mn-lt"/>
                <a:ea typeface="+mn-ea"/>
                <a:cs typeface="+mn-cs"/>
              </a:rPr>
              <a:t>ele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uma</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melhor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solução</a:t>
            </a:r>
            <a:r>
              <a:rPr lang="en-GB" sz="1200" b="0" i="0" u="none" strike="noStrike" kern="1200" baseline="0" dirty="0">
                <a:solidFill>
                  <a:schemeClr val="tx1"/>
                </a:solidFill>
                <a:latin typeface="+mn-lt"/>
                <a:ea typeface="+mn-ea"/>
                <a:cs typeface="+mn-cs"/>
              </a:rPr>
              <a:t>.</a:t>
            </a:r>
          </a:p>
          <a:p>
            <a:r>
              <a:rPr lang="en-GB" sz="1200" b="0" i="0" u="none" strike="noStrike" kern="1200" baseline="0" dirty="0" err="1">
                <a:solidFill>
                  <a:schemeClr val="tx1"/>
                </a:solidFill>
                <a:latin typeface="+mn-lt"/>
                <a:ea typeface="+mn-ea"/>
                <a:cs typeface="+mn-cs"/>
              </a:rPr>
              <a:t>Priorizar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ganhos</a:t>
            </a:r>
            <a:r>
              <a:rPr lang="en-GB" sz="1200" b="0" i="0" u="none" strike="noStrike" kern="1200" baseline="0" dirty="0">
                <a:solidFill>
                  <a:schemeClr val="tx1"/>
                </a:solidFill>
                <a:latin typeface="+mn-lt"/>
                <a:ea typeface="+mn-ea"/>
                <a:cs typeface="+mn-cs"/>
              </a:rPr>
              <a:t> – </a:t>
            </a:r>
            <a:r>
              <a:rPr lang="en-GB" sz="1200" b="0" i="0" u="none" strike="noStrike" kern="1200" baseline="0" dirty="0" err="1">
                <a:solidFill>
                  <a:schemeClr val="tx1"/>
                </a:solidFill>
                <a:latin typeface="+mn-lt"/>
                <a:ea typeface="+mn-ea"/>
                <a:cs typeface="+mn-cs"/>
              </a:rPr>
              <a:t>criticos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ou</a:t>
            </a:r>
            <a:r>
              <a:rPr lang="en-GB" sz="1200" b="0" i="0" u="none" strike="noStrike" kern="1200" baseline="0" dirty="0">
                <a:solidFill>
                  <a:schemeClr val="tx1"/>
                </a:solidFill>
                <a:latin typeface="+mn-lt"/>
                <a:ea typeface="+mn-ea"/>
                <a:cs typeface="+mn-cs"/>
              </a:rPr>
              <a:t> nice-to-have</a:t>
            </a:r>
          </a:p>
          <a:p>
            <a:endParaRPr lang="en-GB" b="1" dirty="0"/>
          </a:p>
        </p:txBody>
      </p:sp>
      <p:sp>
        <p:nvSpPr>
          <p:cNvPr id="4" name="Slide Number Placeholder 3"/>
          <p:cNvSpPr>
            <a:spLocks noGrp="1"/>
          </p:cNvSpPr>
          <p:nvPr>
            <p:ph type="sldNum" sz="quarter" idx="5"/>
          </p:nvPr>
        </p:nvSpPr>
        <p:spPr/>
        <p:txBody>
          <a:bodyPr/>
          <a:lstStyle/>
          <a:p>
            <a:fld id="{13CE3F60-5C8F-E644-8A95-F6891A9E724F}" type="slidenum">
              <a:rPr lang="en-US" smtClean="0"/>
              <a:t>13</a:t>
            </a:fld>
            <a:endParaRPr lang="en-US"/>
          </a:p>
        </p:txBody>
      </p:sp>
    </p:spTree>
    <p:extLst>
      <p:ext uri="{BB962C8B-B14F-4D97-AF65-F5344CB8AC3E}">
        <p14:creationId xmlns:p14="http://schemas.microsoft.com/office/powerpoint/2010/main" val="2143715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mn-lt"/>
                <a:ea typeface="+mn-ea"/>
                <a:cs typeface="+mn-cs"/>
              </a:rPr>
              <a:t>O </a:t>
            </a:r>
            <a:r>
              <a:rPr lang="en-GB" sz="1200" b="1" i="0" u="none" strike="noStrike" kern="1200" baseline="0" dirty="0" err="1">
                <a:solidFill>
                  <a:schemeClr val="tx1"/>
                </a:solidFill>
                <a:latin typeface="+mn-lt"/>
                <a:ea typeface="+mn-ea"/>
                <a:cs typeface="+mn-cs"/>
              </a:rPr>
              <a:t>Mapa</a:t>
            </a:r>
            <a:r>
              <a:rPr lang="en-GB" sz="1200" b="1" i="0" u="none" strike="noStrike" kern="1200" baseline="0" dirty="0">
                <a:solidFill>
                  <a:schemeClr val="tx1"/>
                </a:solidFill>
                <a:latin typeface="+mn-lt"/>
                <a:ea typeface="+mn-ea"/>
                <a:cs typeface="+mn-cs"/>
              </a:rPr>
              <a:t> de </a:t>
            </a:r>
            <a:r>
              <a:rPr lang="en-GB" sz="1200" b="1" i="0" u="none" strike="noStrike" kern="1200" baseline="0" dirty="0" err="1">
                <a:solidFill>
                  <a:schemeClr val="tx1"/>
                </a:solidFill>
                <a:latin typeface="+mn-lt"/>
                <a:ea typeface="+mn-ea"/>
                <a:cs typeface="+mn-cs"/>
              </a:rPr>
              <a:t>Valor</a:t>
            </a:r>
            <a:r>
              <a:rPr lang="en-GB" sz="1200" b="1" i="0" u="none" strike="noStrike" kern="1200" baseline="0" dirty="0">
                <a:solidFill>
                  <a:schemeClr val="tx1"/>
                </a:solidFill>
                <a:latin typeface="+mn-lt"/>
                <a:ea typeface="+mn-ea"/>
                <a:cs typeface="+mn-cs"/>
              </a:rPr>
              <a:t>, divide a </a:t>
            </a:r>
            <a:r>
              <a:rPr lang="en-GB" sz="1200" b="1" i="0" u="none" strike="noStrike" kern="1200" baseline="0" dirty="0" err="1">
                <a:solidFill>
                  <a:schemeClr val="tx1"/>
                </a:solidFill>
                <a:latin typeface="+mn-lt"/>
                <a:ea typeface="+mn-ea"/>
                <a:cs typeface="+mn-cs"/>
              </a:rPr>
              <a:t>proposta</a:t>
            </a:r>
            <a:r>
              <a:rPr lang="en-GB" sz="1200" b="1" i="0" u="none" strike="noStrike" kern="1200" baseline="0" dirty="0">
                <a:solidFill>
                  <a:schemeClr val="tx1"/>
                </a:solidFill>
                <a:latin typeface="+mn-lt"/>
                <a:ea typeface="+mn-ea"/>
                <a:cs typeface="+mn-cs"/>
              </a:rPr>
              <a:t> de </a:t>
            </a:r>
            <a:r>
              <a:rPr lang="en-GB" sz="1200" b="1" i="0" u="none" strike="noStrike" kern="1200" baseline="0" dirty="0" err="1">
                <a:solidFill>
                  <a:schemeClr val="tx1"/>
                </a:solidFill>
                <a:latin typeface="+mn-lt"/>
                <a:ea typeface="+mn-ea"/>
                <a:cs typeface="+mn-cs"/>
              </a:rPr>
              <a:t>valor</a:t>
            </a:r>
            <a:r>
              <a:rPr lang="en-GB" sz="1200" b="1" i="0" u="none" strike="noStrike" kern="1200" baseline="0" dirty="0">
                <a:solidFill>
                  <a:schemeClr val="tx1"/>
                </a:solidFill>
                <a:latin typeface="+mn-lt"/>
                <a:ea typeface="+mn-ea"/>
                <a:cs typeface="+mn-cs"/>
              </a:rPr>
              <a:t> entre </a:t>
            </a:r>
            <a:r>
              <a:rPr lang="en-GB" sz="1200" b="1" i="0" u="none" strike="noStrike" kern="1200" baseline="0" dirty="0" err="1">
                <a:solidFill>
                  <a:schemeClr val="tx1"/>
                </a:solidFill>
                <a:latin typeface="+mn-lt"/>
                <a:ea typeface="+mn-ea"/>
                <a:cs typeface="+mn-cs"/>
              </a:rPr>
              <a:t>produtos</a:t>
            </a:r>
            <a:r>
              <a:rPr lang="en-GB" sz="1200" b="1" i="0" u="none" strike="noStrike" kern="1200" baseline="0" dirty="0">
                <a:solidFill>
                  <a:schemeClr val="tx1"/>
                </a:solidFill>
                <a:latin typeface="+mn-lt"/>
                <a:ea typeface="+mn-ea"/>
                <a:cs typeface="+mn-cs"/>
              </a:rPr>
              <a:t> e </a:t>
            </a:r>
            <a:r>
              <a:rPr lang="en-GB" sz="1200" b="1" i="0" u="none" strike="noStrike" kern="1200" baseline="0" dirty="0" err="1">
                <a:solidFill>
                  <a:schemeClr val="tx1"/>
                </a:solidFill>
                <a:latin typeface="+mn-lt"/>
                <a:ea typeface="+mn-ea"/>
                <a:cs typeface="+mn-cs"/>
              </a:rPr>
              <a:t>serviços</a:t>
            </a:r>
            <a:r>
              <a:rPr lang="en-GB" sz="1200" b="1" i="0" u="none" strike="noStrike" kern="1200" baseline="0" dirty="0">
                <a:solidFill>
                  <a:schemeClr val="tx1"/>
                </a:solidFill>
                <a:latin typeface="+mn-lt"/>
                <a:ea typeface="+mn-ea"/>
                <a:cs typeface="+mn-cs"/>
              </a:rPr>
              <a:t>, pain relievers (</a:t>
            </a:r>
            <a:r>
              <a:rPr lang="en-GB" sz="1200" b="1" i="0" u="none" strike="noStrike" kern="1200" baseline="0" dirty="0" err="1">
                <a:solidFill>
                  <a:schemeClr val="tx1"/>
                </a:solidFill>
                <a:latin typeface="+mn-lt"/>
                <a:ea typeface="+mn-ea"/>
                <a:cs typeface="+mn-cs"/>
              </a:rPr>
              <a:t>analségicos</a:t>
            </a:r>
            <a:r>
              <a:rPr lang="en-GB" sz="1200" b="1" i="0" u="none" strike="noStrike" kern="1200" baseline="0" dirty="0">
                <a:solidFill>
                  <a:schemeClr val="tx1"/>
                </a:solidFill>
                <a:latin typeface="+mn-lt"/>
                <a:ea typeface="+mn-ea"/>
                <a:cs typeface="+mn-cs"/>
              </a:rPr>
              <a:t>) e Gain creators</a:t>
            </a:r>
          </a:p>
          <a:p>
            <a:endParaRPr lang="en-GB" sz="1200" b="1" i="0" u="none" strike="noStrike" kern="1200" baseline="0" dirty="0">
              <a:solidFill>
                <a:schemeClr val="tx1"/>
              </a:solidFill>
              <a:latin typeface="+mn-lt"/>
              <a:ea typeface="+mn-ea"/>
              <a:cs typeface="+mn-cs"/>
            </a:endParaRPr>
          </a:p>
          <a:p>
            <a:r>
              <a:rPr lang="en-GB" sz="1200" b="1" i="0" u="none" strike="noStrike" kern="1200" baseline="0" dirty="0" err="1">
                <a:solidFill>
                  <a:schemeClr val="tx1"/>
                </a:solidFill>
                <a:latin typeface="+mn-lt"/>
                <a:ea typeface="+mn-ea"/>
                <a:cs typeface="+mn-cs"/>
              </a:rPr>
              <a:t>Produtos</a:t>
            </a:r>
            <a:r>
              <a:rPr lang="en-GB" sz="1200" b="1" i="0" u="none" strike="noStrike" kern="1200" baseline="0" dirty="0">
                <a:solidFill>
                  <a:schemeClr val="tx1"/>
                </a:solidFill>
                <a:latin typeface="+mn-lt"/>
                <a:ea typeface="+mn-ea"/>
                <a:cs typeface="+mn-cs"/>
              </a:rPr>
              <a:t> e </a:t>
            </a:r>
            <a:r>
              <a:rPr lang="en-GB" sz="1200" b="1" i="0" u="none" strike="noStrike" kern="1200" baseline="0" dirty="0" err="1">
                <a:solidFill>
                  <a:schemeClr val="tx1"/>
                </a:solidFill>
                <a:latin typeface="+mn-lt"/>
                <a:ea typeface="+mn-ea"/>
                <a:cs typeface="+mn-cs"/>
              </a:rPr>
              <a:t>serviços</a:t>
            </a:r>
            <a:endParaRPr lang="en-GB" sz="1200" b="1" i="0" u="none" strike="noStrike" kern="1200" baseline="0" dirty="0">
              <a:solidFill>
                <a:schemeClr val="tx1"/>
              </a:solidFill>
              <a:latin typeface="+mn-lt"/>
              <a:ea typeface="+mn-ea"/>
              <a:cs typeface="+mn-cs"/>
            </a:endParaRPr>
          </a:p>
          <a:p>
            <a:endParaRPr lang="en-GB" sz="1200" b="1"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Lista do que </a:t>
            </a:r>
            <a:r>
              <a:rPr lang="en-GB" sz="1200" b="0" i="0" u="none" strike="noStrike" kern="1200" baseline="0" dirty="0" err="1">
                <a:solidFill>
                  <a:schemeClr val="tx1"/>
                </a:solidFill>
                <a:latin typeface="+mn-lt"/>
                <a:ea typeface="+mn-ea"/>
                <a:cs typeface="+mn-cs"/>
              </a:rPr>
              <a:t>pretendem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oferecer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aos</a:t>
            </a:r>
            <a:r>
              <a:rPr lang="en-GB" sz="1200" b="0" i="0" u="none" strike="noStrike" kern="1200" baseline="0" dirty="0">
                <a:solidFill>
                  <a:schemeClr val="tx1"/>
                </a:solidFill>
                <a:latin typeface="+mn-lt"/>
                <a:ea typeface="+mn-ea"/>
                <a:cs typeface="+mn-cs"/>
              </a:rPr>
              <a:t> clients. Conjunto de </a:t>
            </a:r>
            <a:r>
              <a:rPr lang="en-GB" sz="1200" b="0" i="0" u="none" strike="noStrike" kern="1200" baseline="0" dirty="0" err="1">
                <a:solidFill>
                  <a:schemeClr val="tx1"/>
                </a:solidFill>
                <a:latin typeface="+mn-lt"/>
                <a:ea typeface="+mn-ea"/>
                <a:cs typeface="+mn-cs"/>
              </a:rPr>
              <a:t>produtos</a:t>
            </a:r>
            <a:r>
              <a:rPr lang="en-GB" sz="1200" b="0" i="0" u="none" strike="noStrike" kern="1200" baseline="0" dirty="0">
                <a:solidFill>
                  <a:schemeClr val="tx1"/>
                </a:solidFill>
                <a:latin typeface="+mn-lt"/>
                <a:ea typeface="+mn-ea"/>
                <a:cs typeface="+mn-cs"/>
              </a:rPr>
              <a:t> e </a:t>
            </a:r>
            <a:r>
              <a:rPr lang="en-GB" sz="1200" b="0" i="0" u="none" strike="noStrike" kern="1200" baseline="0" dirty="0" err="1">
                <a:solidFill>
                  <a:schemeClr val="tx1"/>
                </a:solidFill>
                <a:latin typeface="+mn-lt"/>
                <a:ea typeface="+mn-ea"/>
                <a:cs typeface="+mn-cs"/>
              </a:rPr>
              <a:t>serviços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necessários</a:t>
            </a:r>
            <a:r>
              <a:rPr lang="en-GB" sz="1200" b="0" i="0" u="none" strike="noStrike" kern="1200" baseline="0" dirty="0">
                <a:solidFill>
                  <a:schemeClr val="tx1"/>
                </a:solidFill>
                <a:latin typeface="+mn-lt"/>
                <a:ea typeface="+mn-ea"/>
                <a:cs typeface="+mn-cs"/>
              </a:rPr>
              <a:t> para responder </a:t>
            </a:r>
            <a:r>
              <a:rPr lang="en-GB" sz="1200" b="0" i="0" u="none" strike="noStrike" kern="1200" baseline="0" dirty="0" err="1">
                <a:solidFill>
                  <a:schemeClr val="tx1"/>
                </a:solidFill>
                <a:latin typeface="+mn-lt"/>
                <a:ea typeface="+mn-ea"/>
                <a:cs typeface="+mn-cs"/>
              </a:rPr>
              <a:t>às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Tarefas</a:t>
            </a:r>
            <a:r>
              <a:rPr lang="en-GB" sz="1200" b="0" i="0" u="none" strike="noStrike" kern="1200" baseline="0" dirty="0">
                <a:solidFill>
                  <a:schemeClr val="tx1"/>
                </a:solidFill>
                <a:latin typeface="+mn-lt"/>
                <a:ea typeface="+mn-ea"/>
                <a:cs typeface="+mn-cs"/>
              </a:rPr>
              <a:t>/JOBS (</a:t>
            </a:r>
            <a:r>
              <a:rPr lang="en-GB" sz="1200" b="0" i="0" u="none" strike="noStrike" kern="1200" baseline="0" dirty="0" err="1">
                <a:solidFill>
                  <a:schemeClr val="tx1"/>
                </a:solidFill>
                <a:latin typeface="+mn-lt"/>
                <a:ea typeface="+mn-ea"/>
                <a:cs typeface="+mn-cs"/>
              </a:rPr>
              <a:t>funcionais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sociais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emocionais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ou</a:t>
            </a:r>
            <a:r>
              <a:rPr lang="en-GB" sz="1200" b="0" i="0" u="none" strike="noStrike" kern="1200" baseline="0" dirty="0">
                <a:solidFill>
                  <a:schemeClr val="tx1"/>
                </a:solidFill>
                <a:latin typeface="+mn-lt"/>
                <a:ea typeface="+mn-ea"/>
                <a:cs typeface="+mn-cs"/>
              </a:rPr>
              <a:t> que </a:t>
            </a:r>
            <a:r>
              <a:rPr lang="en-GB" sz="1200" b="0" i="0" u="none" strike="noStrike" kern="1200" baseline="0" dirty="0" err="1">
                <a:solidFill>
                  <a:schemeClr val="tx1"/>
                </a:solidFill>
                <a:latin typeface="+mn-lt"/>
                <a:ea typeface="+mn-ea"/>
                <a:cs typeface="+mn-cs"/>
              </a:rPr>
              <a:t>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ajuda</a:t>
            </a:r>
            <a:r>
              <a:rPr lang="en-GB" sz="1200" b="0" i="0" u="none" strike="noStrike" kern="1200" baseline="0" dirty="0">
                <a:solidFill>
                  <a:schemeClr val="tx1"/>
                </a:solidFill>
                <a:latin typeface="+mn-lt"/>
                <a:ea typeface="+mn-ea"/>
                <a:cs typeface="+mn-cs"/>
              </a:rPr>
              <a:t> a </a:t>
            </a:r>
            <a:r>
              <a:rPr lang="en-GB" sz="1200" b="0" i="0" u="none" strike="noStrike" kern="1200" baseline="0" dirty="0" err="1">
                <a:solidFill>
                  <a:schemeClr val="tx1"/>
                </a:solidFill>
                <a:latin typeface="+mn-lt"/>
                <a:ea typeface="+mn-ea"/>
                <a:cs typeface="+mn-cs"/>
              </a:rPr>
              <a:t>satisfazer</a:t>
            </a:r>
            <a:r>
              <a:rPr lang="en-GB" sz="1200" b="0" i="0" u="none" strike="noStrike" kern="1200" baseline="0" dirty="0">
                <a:solidFill>
                  <a:schemeClr val="tx1"/>
                </a:solidFill>
                <a:latin typeface="+mn-lt"/>
                <a:ea typeface="+mn-ea"/>
                <a:cs typeface="+mn-cs"/>
              </a:rPr>
              <a:t> as </a:t>
            </a:r>
            <a:r>
              <a:rPr lang="en-GB" sz="1200" b="0" i="0" u="none" strike="noStrike" kern="1200" baseline="0" dirty="0" err="1">
                <a:solidFill>
                  <a:schemeClr val="tx1"/>
                </a:solidFill>
                <a:latin typeface="+mn-lt"/>
                <a:ea typeface="+mn-ea"/>
                <a:cs typeface="+mn-cs"/>
              </a:rPr>
              <a:t>suas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necessidades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Podem</a:t>
            </a:r>
            <a:r>
              <a:rPr lang="en-GB" sz="1200" b="0" i="0" u="none" strike="noStrike" kern="1200" baseline="0" dirty="0">
                <a:solidFill>
                  <a:schemeClr val="tx1"/>
                </a:solidFill>
                <a:latin typeface="+mn-lt"/>
                <a:ea typeface="+mn-ea"/>
                <a:cs typeface="+mn-cs"/>
              </a:rPr>
              <a:t> ser </a:t>
            </a:r>
            <a:r>
              <a:rPr lang="en-GB" sz="1200" b="0" i="0" u="none" strike="noStrike" kern="1200" baseline="0" dirty="0" err="1">
                <a:solidFill>
                  <a:schemeClr val="tx1"/>
                </a:solidFill>
                <a:latin typeface="+mn-lt"/>
                <a:ea typeface="+mn-ea"/>
                <a:cs typeface="+mn-cs"/>
              </a:rPr>
              <a:t>produtos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fisicos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digitais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financieros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intangíves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serviços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pós-venda</a:t>
            </a:r>
            <a:r>
              <a:rPr lang="en-GB" sz="1200" b="0" i="0" u="none" strike="noStrike" kern="1200" baseline="0" dirty="0">
                <a:solidFill>
                  <a:schemeClr val="tx1"/>
                </a:solidFill>
                <a:latin typeface="+mn-lt"/>
                <a:ea typeface="+mn-ea"/>
                <a:cs typeface="+mn-cs"/>
              </a:rPr>
              <a:t> por </a:t>
            </a:r>
            <a:r>
              <a:rPr lang="en-GB" sz="1200" b="0" i="0" u="none" strike="noStrike" kern="1200" baseline="0" dirty="0" err="1">
                <a:solidFill>
                  <a:schemeClr val="tx1"/>
                </a:solidFill>
                <a:latin typeface="+mn-lt"/>
                <a:ea typeface="+mn-ea"/>
                <a:cs typeface="+mn-cs"/>
              </a:rPr>
              <a:t>exemplo</a:t>
            </a:r>
            <a:r>
              <a:rPr lang="en-GB" sz="1200" b="0" i="0" u="none" strike="noStrike" kern="1200" baseline="0" dirty="0">
                <a:solidFill>
                  <a:schemeClr val="tx1"/>
                </a:solidFill>
                <a:latin typeface="+mn-lt"/>
                <a:ea typeface="+mn-ea"/>
                <a:cs typeface="+mn-cs"/>
              </a:rPr>
              <a:t>)</a:t>
            </a:r>
          </a:p>
          <a:p>
            <a:r>
              <a:rPr lang="en-GB" sz="1200" b="0" i="0" u="none" strike="noStrike" kern="1200" baseline="0" dirty="0">
                <a:solidFill>
                  <a:schemeClr val="tx1"/>
                </a:solidFill>
                <a:latin typeface="+mn-lt"/>
                <a:ea typeface="+mn-ea"/>
                <a:cs typeface="+mn-cs"/>
              </a:rPr>
              <a:t>E qual a </a:t>
            </a:r>
            <a:r>
              <a:rPr lang="en-GB" sz="1200" b="0" i="0" u="none" strike="noStrike" kern="1200" baseline="0" dirty="0" err="1">
                <a:solidFill>
                  <a:schemeClr val="tx1"/>
                </a:solidFill>
                <a:latin typeface="+mn-lt"/>
                <a:ea typeface="+mn-ea"/>
                <a:cs typeface="+mn-cs"/>
              </a:rPr>
              <a:t>relevância</a:t>
            </a:r>
            <a:r>
              <a:rPr lang="en-GB" sz="1200" b="0" i="0" u="none" strike="noStrike" kern="1200" baseline="0" dirty="0">
                <a:solidFill>
                  <a:schemeClr val="tx1"/>
                </a:solidFill>
                <a:latin typeface="+mn-lt"/>
                <a:ea typeface="+mn-ea"/>
                <a:cs typeface="+mn-cs"/>
              </a:rPr>
              <a:t> dos </a:t>
            </a:r>
            <a:r>
              <a:rPr lang="en-GB" sz="1200" b="0" i="0" u="none" strike="noStrike" kern="1200" baseline="0" dirty="0" err="1">
                <a:solidFill>
                  <a:schemeClr val="tx1"/>
                </a:solidFill>
                <a:latin typeface="+mn-lt"/>
                <a:ea typeface="+mn-ea"/>
                <a:cs typeface="+mn-cs"/>
              </a:rPr>
              <a:t>produtos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Criticos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ou</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agradáveis</a:t>
            </a:r>
            <a:r>
              <a:rPr lang="en-GB" sz="1200" b="0" i="0" u="none" strike="noStrike" kern="1200" baseline="0" dirty="0">
                <a:solidFill>
                  <a:schemeClr val="tx1"/>
                </a:solidFill>
                <a:latin typeface="+mn-lt"/>
                <a:ea typeface="+mn-ea"/>
                <a:cs typeface="+mn-cs"/>
              </a:rPr>
              <a:t> de </a:t>
            </a:r>
            <a:r>
              <a:rPr lang="en-GB" sz="1200" b="0" i="0" u="none" strike="noStrike" kern="1200" baseline="0" dirty="0" err="1">
                <a:solidFill>
                  <a:schemeClr val="tx1"/>
                </a:solidFill>
                <a:latin typeface="+mn-lt"/>
                <a:ea typeface="+mn-ea"/>
                <a:cs typeface="+mn-cs"/>
              </a:rPr>
              <a:t>ter</a:t>
            </a:r>
            <a:r>
              <a:rPr lang="en-GB" sz="1200" b="0" i="0" u="none" strike="noStrike" kern="1200" baseline="0" dirty="0">
                <a:solidFill>
                  <a:schemeClr val="tx1"/>
                </a:solidFill>
                <a:latin typeface="+mn-lt"/>
                <a:ea typeface="+mn-ea"/>
                <a:cs typeface="+mn-cs"/>
              </a:rPr>
              <a:t>?</a:t>
            </a:r>
          </a:p>
          <a:p>
            <a:endParaRPr lang="en-GB" sz="1200" b="1" i="0" u="none" strike="noStrike" kern="1200" baseline="0" dirty="0">
              <a:solidFill>
                <a:schemeClr val="tx1"/>
              </a:solidFill>
              <a:latin typeface="+mn-lt"/>
              <a:ea typeface="+mn-ea"/>
              <a:cs typeface="+mn-cs"/>
            </a:endParaRPr>
          </a:p>
          <a:p>
            <a:r>
              <a:rPr lang="en-GB" sz="1200" b="1" i="0" u="none" strike="noStrike" kern="1200" baseline="0" dirty="0" err="1">
                <a:solidFill>
                  <a:schemeClr val="tx1"/>
                </a:solidFill>
                <a:latin typeface="+mn-lt"/>
                <a:ea typeface="+mn-ea"/>
                <a:cs typeface="+mn-cs"/>
              </a:rPr>
              <a:t>Resolução</a:t>
            </a:r>
            <a:r>
              <a:rPr lang="en-GB" sz="1200" b="1" i="0" u="none" strike="noStrike" kern="1200" baseline="0" dirty="0">
                <a:solidFill>
                  <a:schemeClr val="tx1"/>
                </a:solidFill>
                <a:latin typeface="+mn-lt"/>
                <a:ea typeface="+mn-ea"/>
                <a:cs typeface="+mn-cs"/>
              </a:rPr>
              <a:t> de </a:t>
            </a:r>
            <a:r>
              <a:rPr lang="en-GB" sz="1200" b="1" i="0" u="none" strike="noStrike" kern="1200" baseline="0" dirty="0" err="1">
                <a:solidFill>
                  <a:schemeClr val="tx1"/>
                </a:solidFill>
                <a:latin typeface="+mn-lt"/>
                <a:ea typeface="+mn-ea"/>
                <a:cs typeface="+mn-cs"/>
              </a:rPr>
              <a:t>Problemas</a:t>
            </a:r>
            <a:endParaRPr lang="en-GB" sz="1200" b="1" i="0" u="none" strike="noStrike" kern="1200" baseline="0" dirty="0">
              <a:solidFill>
                <a:schemeClr val="tx1"/>
              </a:solidFill>
              <a:latin typeface="+mn-lt"/>
              <a:ea typeface="+mn-ea"/>
              <a:cs typeface="+mn-cs"/>
            </a:endParaRPr>
          </a:p>
          <a:p>
            <a:r>
              <a:rPr lang="en-GB" sz="1200" b="0" i="0" u="none" strike="noStrike" kern="1200" baseline="0" dirty="0" err="1">
                <a:solidFill>
                  <a:schemeClr val="tx1"/>
                </a:solidFill>
                <a:latin typeface="+mn-lt"/>
                <a:ea typeface="+mn-ea"/>
                <a:cs typeface="+mn-cs"/>
              </a:rPr>
              <a:t>Descreve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como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produtose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serviços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listados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resolvem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ou</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mitigam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problemas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especificos</a:t>
            </a:r>
            <a:r>
              <a:rPr lang="en-GB" sz="1200" b="0" i="0" u="none" strike="noStrike" kern="1200" baseline="0" dirty="0">
                <a:solidFill>
                  <a:schemeClr val="tx1"/>
                </a:solidFill>
                <a:latin typeface="+mn-lt"/>
                <a:ea typeface="+mn-ea"/>
                <a:cs typeface="+mn-cs"/>
              </a:rPr>
              <a:t> dos clients. As </a:t>
            </a:r>
            <a:r>
              <a:rPr lang="en-GB" sz="1200" b="0" i="0" u="none" strike="noStrike" kern="1200" baseline="0" dirty="0" err="1">
                <a:solidFill>
                  <a:schemeClr val="tx1"/>
                </a:solidFill>
                <a:latin typeface="+mn-lt"/>
                <a:ea typeface="+mn-ea"/>
                <a:cs typeface="+mn-cs"/>
              </a:rPr>
              <a:t>melhores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propostas</a:t>
            </a:r>
            <a:r>
              <a:rPr lang="en-GB" sz="1200" b="0" i="0" u="none" strike="noStrike" kern="1200" baseline="0" dirty="0">
                <a:solidFill>
                  <a:schemeClr val="tx1"/>
                </a:solidFill>
                <a:latin typeface="+mn-lt"/>
                <a:ea typeface="+mn-ea"/>
                <a:cs typeface="+mn-cs"/>
              </a:rPr>
              <a:t> de </a:t>
            </a:r>
            <a:r>
              <a:rPr lang="en-GB" sz="1200" b="0" i="0" u="none" strike="noStrike" kern="1200" baseline="0" dirty="0" err="1">
                <a:solidFill>
                  <a:schemeClr val="tx1"/>
                </a:solidFill>
                <a:latin typeface="+mn-lt"/>
                <a:ea typeface="+mn-ea"/>
                <a:cs typeface="+mn-cs"/>
              </a:rPr>
              <a:t>valor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focam</a:t>
            </a:r>
            <a:r>
              <a:rPr lang="en-GB" sz="1200" b="0" i="0" u="none" strike="noStrike" kern="1200" baseline="0" dirty="0">
                <a:solidFill>
                  <a:schemeClr val="tx1"/>
                </a:solidFill>
                <a:latin typeface="+mn-lt"/>
                <a:ea typeface="+mn-ea"/>
                <a:cs typeface="+mn-cs"/>
              </a:rPr>
              <a:t>-se </a:t>
            </a:r>
            <a:r>
              <a:rPr lang="en-GB" sz="1200" b="0" i="0" u="none" strike="noStrike" kern="1200" baseline="0" dirty="0" err="1">
                <a:solidFill>
                  <a:schemeClr val="tx1"/>
                </a:solidFill>
                <a:latin typeface="+mn-lt"/>
                <a:ea typeface="+mn-ea"/>
                <a:cs typeface="+mn-cs"/>
              </a:rPr>
              <a:t>nos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maiores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problemas</a:t>
            </a:r>
            <a:r>
              <a:rPr lang="en-GB" sz="1200" b="0" i="0" u="none" strike="noStrike" kern="1200" baseline="0" dirty="0">
                <a:solidFill>
                  <a:schemeClr val="tx1"/>
                </a:solidFill>
                <a:latin typeface="+mn-lt"/>
                <a:ea typeface="+mn-ea"/>
                <a:cs typeface="+mn-cs"/>
              </a:rPr>
              <a:t> dos clients.</a:t>
            </a:r>
          </a:p>
          <a:p>
            <a:r>
              <a:rPr lang="en-GB" sz="1200" b="0" i="0" u="none" strike="noStrike" kern="1200" baseline="0" dirty="0" err="1">
                <a:solidFill>
                  <a:schemeClr val="tx1"/>
                </a:solidFill>
                <a:latin typeface="+mn-lt"/>
                <a:ea typeface="+mn-ea"/>
                <a:cs typeface="+mn-cs"/>
              </a:rPr>
              <a:t>Não</a:t>
            </a:r>
            <a:r>
              <a:rPr lang="en-GB" sz="1200" b="0" i="0" u="none" strike="noStrike" kern="1200" baseline="0" dirty="0">
                <a:solidFill>
                  <a:schemeClr val="tx1"/>
                </a:solidFill>
                <a:latin typeface="+mn-lt"/>
                <a:ea typeface="+mn-ea"/>
                <a:cs typeface="+mn-cs"/>
              </a:rPr>
              <a:t> é </a:t>
            </a:r>
            <a:r>
              <a:rPr lang="en-GB" sz="1200" b="0" i="0" u="none" strike="noStrike" kern="1200" baseline="0" dirty="0" err="1">
                <a:solidFill>
                  <a:schemeClr val="tx1"/>
                </a:solidFill>
                <a:latin typeface="+mn-lt"/>
                <a:ea typeface="+mn-ea"/>
                <a:cs typeface="+mn-cs"/>
              </a:rPr>
              <a:t>possível</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ter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uma</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resolução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única</a:t>
            </a:r>
            <a:r>
              <a:rPr lang="en-GB" sz="1200" b="0" i="0" u="none" strike="noStrike" kern="1200" baseline="0" dirty="0">
                <a:solidFill>
                  <a:schemeClr val="tx1"/>
                </a:solidFill>
                <a:latin typeface="+mn-lt"/>
                <a:ea typeface="+mn-ea"/>
                <a:cs typeface="+mn-cs"/>
              </a:rPr>
              <a:t> para </a:t>
            </a:r>
            <a:r>
              <a:rPr lang="en-GB" sz="1200" b="0" i="0" u="none" strike="noStrike" kern="1200" baseline="0" dirty="0" err="1">
                <a:solidFill>
                  <a:schemeClr val="tx1"/>
                </a:solidFill>
                <a:latin typeface="+mn-lt"/>
                <a:ea typeface="+mn-ea"/>
                <a:cs typeface="+mn-cs"/>
              </a:rPr>
              <a:t>todos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problemas</a:t>
            </a:r>
            <a:r>
              <a:rPr lang="en-GB" sz="1200" b="0" i="0" u="none" strike="noStrike" kern="1200" baseline="0" dirty="0">
                <a:solidFill>
                  <a:schemeClr val="tx1"/>
                </a:solidFill>
                <a:latin typeface="+mn-lt"/>
                <a:ea typeface="+mn-ea"/>
                <a:cs typeface="+mn-cs"/>
              </a:rPr>
              <a:t> dos </a:t>
            </a:r>
            <a:r>
              <a:rPr lang="en-GB" sz="1200" b="0" i="0" u="none" strike="noStrike" kern="1200" baseline="0" dirty="0" err="1">
                <a:solidFill>
                  <a:schemeClr val="tx1"/>
                </a:solidFill>
                <a:latin typeface="+mn-lt"/>
                <a:ea typeface="+mn-ea"/>
                <a:cs typeface="+mn-cs"/>
              </a:rPr>
              <a:t>cientes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listados</a:t>
            </a:r>
            <a:r>
              <a:rPr lang="en-GB" sz="1200" b="0" i="0" u="none" strike="noStrike" kern="1200" baseline="0" dirty="0">
                <a:solidFill>
                  <a:schemeClr val="tx1"/>
                </a:solidFill>
                <a:latin typeface="+mn-lt"/>
                <a:ea typeface="+mn-ea"/>
                <a:cs typeface="+mn-cs"/>
              </a:rPr>
              <a:t> no </a:t>
            </a:r>
            <a:r>
              <a:rPr lang="en-GB" sz="1200" b="0" i="0" u="none" strike="noStrike" kern="1200" baseline="0" dirty="0" err="1">
                <a:solidFill>
                  <a:schemeClr val="tx1"/>
                </a:solidFill>
                <a:latin typeface="+mn-lt"/>
                <a:ea typeface="+mn-ea"/>
                <a:cs typeface="+mn-cs"/>
              </a:rPr>
              <a:t>Mapa</a:t>
            </a:r>
            <a:r>
              <a:rPr lang="en-GB" sz="1200" b="0" i="0" u="none" strike="noStrike" kern="1200" baseline="0" dirty="0">
                <a:solidFill>
                  <a:schemeClr val="tx1"/>
                </a:solidFill>
                <a:latin typeface="+mn-lt"/>
                <a:ea typeface="+mn-ea"/>
                <a:cs typeface="+mn-cs"/>
              </a:rPr>
              <a:t> de clients; por </a:t>
            </a:r>
            <a:r>
              <a:rPr lang="en-GB" sz="1200" b="0" i="0" u="none" strike="noStrike" kern="1200" baseline="0" dirty="0" err="1">
                <a:solidFill>
                  <a:schemeClr val="tx1"/>
                </a:solidFill>
                <a:latin typeface="+mn-lt"/>
                <a:ea typeface="+mn-ea"/>
                <a:cs typeface="+mn-cs"/>
              </a:rPr>
              <a:t>isso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deve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focar</a:t>
            </a:r>
            <a:r>
              <a:rPr lang="en-GB" sz="1200" b="0" i="0" u="none" strike="noStrike" kern="1200" baseline="0" dirty="0">
                <a:solidFill>
                  <a:schemeClr val="tx1"/>
                </a:solidFill>
                <a:latin typeface="+mn-lt"/>
                <a:ea typeface="+mn-ea"/>
                <a:cs typeface="+mn-cs"/>
              </a:rPr>
              <a:t>-se </a:t>
            </a:r>
            <a:r>
              <a:rPr lang="en-GB" sz="1200" b="0" i="0" u="none" strike="noStrike" kern="1200" baseline="0" dirty="0" err="1">
                <a:solidFill>
                  <a:schemeClr val="tx1"/>
                </a:solidFill>
                <a:latin typeface="+mn-lt"/>
                <a:ea typeface="+mn-ea"/>
                <a:cs typeface="+mn-cs"/>
              </a:rPr>
              <a:t>nos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problemas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mais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criticos</a:t>
            </a:r>
            <a:r>
              <a:rPr lang="en-GB" sz="1200" b="0" i="0" u="none" strike="noStrike" kern="1200" baseline="0" dirty="0">
                <a:solidFill>
                  <a:schemeClr val="tx1"/>
                </a:solidFill>
                <a:latin typeface="+mn-lt"/>
                <a:ea typeface="+mn-ea"/>
                <a:cs typeface="+mn-cs"/>
              </a:rPr>
              <a:t> dos clients.</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err="1">
                <a:solidFill>
                  <a:schemeClr val="tx1"/>
                </a:solidFill>
                <a:latin typeface="+mn-lt"/>
                <a:ea typeface="+mn-ea"/>
                <a:cs typeface="+mn-cs"/>
              </a:rPr>
              <a:t>Gerador</a:t>
            </a:r>
            <a:r>
              <a:rPr lang="en-GB" sz="1200" b="1" i="0" u="none" strike="noStrike" kern="1200" baseline="0" dirty="0">
                <a:solidFill>
                  <a:schemeClr val="tx1"/>
                </a:solidFill>
                <a:latin typeface="+mn-lt"/>
                <a:ea typeface="+mn-ea"/>
                <a:cs typeface="+mn-cs"/>
              </a:rPr>
              <a:t> de </a:t>
            </a:r>
            <a:r>
              <a:rPr lang="en-GB" sz="1200" b="1" i="0" u="none" strike="noStrike" kern="1200" baseline="0" dirty="0" err="1">
                <a:solidFill>
                  <a:schemeClr val="tx1"/>
                </a:solidFill>
                <a:latin typeface="+mn-lt"/>
                <a:ea typeface="+mn-ea"/>
                <a:cs typeface="+mn-cs"/>
              </a:rPr>
              <a:t>Ganhos</a:t>
            </a:r>
            <a:endParaRPr lang="en-GB" sz="1200" b="1" i="0" u="none" strike="noStrike" kern="1200" baseline="0" dirty="0">
              <a:solidFill>
                <a:schemeClr val="tx1"/>
              </a:solidFill>
              <a:latin typeface="+mn-lt"/>
              <a:ea typeface="+mn-ea"/>
              <a:cs typeface="+mn-cs"/>
            </a:endParaRPr>
          </a:p>
          <a:p>
            <a:r>
              <a:rPr lang="en-GB" sz="1200" b="0" i="0" u="none" strike="noStrike" kern="1200" baseline="0" dirty="0" err="1">
                <a:solidFill>
                  <a:schemeClr val="tx1"/>
                </a:solidFill>
                <a:latin typeface="+mn-lt"/>
                <a:ea typeface="+mn-ea"/>
                <a:cs typeface="+mn-cs"/>
              </a:rPr>
              <a:t>Descreve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como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produtos</a:t>
            </a:r>
            <a:r>
              <a:rPr lang="en-GB" sz="1200" b="0" i="0" u="none" strike="noStrike" kern="1200" baseline="0" dirty="0">
                <a:solidFill>
                  <a:schemeClr val="tx1"/>
                </a:solidFill>
                <a:latin typeface="+mn-lt"/>
                <a:ea typeface="+mn-ea"/>
                <a:cs typeface="+mn-cs"/>
              </a:rPr>
              <a:t> e </a:t>
            </a:r>
            <a:r>
              <a:rPr lang="en-GB" sz="1200" b="0" i="0" u="none" strike="noStrike" kern="1200" baseline="0" dirty="0" err="1">
                <a:solidFill>
                  <a:schemeClr val="tx1"/>
                </a:solidFill>
                <a:latin typeface="+mn-lt"/>
                <a:ea typeface="+mn-ea"/>
                <a:cs typeface="+mn-cs"/>
              </a:rPr>
              <a:t>serviços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criam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ganhos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aos</a:t>
            </a:r>
            <a:r>
              <a:rPr lang="en-GB" sz="1200" b="0" i="0" u="none" strike="noStrike" kern="1200" baseline="0" dirty="0">
                <a:solidFill>
                  <a:schemeClr val="tx1"/>
                </a:solidFill>
                <a:latin typeface="+mn-lt"/>
                <a:ea typeface="+mn-ea"/>
                <a:cs typeface="+mn-cs"/>
              </a:rPr>
              <a:t> clients. </a:t>
            </a:r>
            <a:r>
              <a:rPr lang="en-GB" sz="1200" b="0" i="0" u="none" strike="noStrike" kern="1200" baseline="0" dirty="0" err="1">
                <a:solidFill>
                  <a:schemeClr val="tx1"/>
                </a:solidFill>
                <a:latin typeface="+mn-lt"/>
                <a:ea typeface="+mn-ea"/>
                <a:cs typeface="+mn-cs"/>
              </a:rPr>
              <a:t>Listam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como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pretendemos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gerar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resultados</a:t>
            </a:r>
            <a:r>
              <a:rPr lang="en-GB" sz="1200" b="0" i="0" u="none" strike="noStrike" kern="1200" baseline="0" dirty="0">
                <a:solidFill>
                  <a:schemeClr val="tx1"/>
                </a:solidFill>
                <a:latin typeface="+mn-lt"/>
                <a:ea typeface="+mn-ea"/>
                <a:cs typeface="+mn-cs"/>
              </a:rPr>
              <a:t> e </a:t>
            </a:r>
            <a:r>
              <a:rPr lang="en-GB" sz="1200" b="0" i="0" u="none" strike="noStrike" kern="1200" baseline="0" dirty="0" err="1">
                <a:solidFill>
                  <a:schemeClr val="tx1"/>
                </a:solidFill>
                <a:latin typeface="+mn-lt"/>
                <a:ea typeface="+mn-ea"/>
                <a:cs typeface="+mn-cs"/>
              </a:rPr>
              <a:t>beneficios</a:t>
            </a:r>
            <a:r>
              <a:rPr lang="en-GB" sz="1200" b="0" i="0" u="none" strike="noStrike" kern="1200" baseline="0" dirty="0">
                <a:solidFill>
                  <a:schemeClr val="tx1"/>
                </a:solidFill>
                <a:latin typeface="+mn-lt"/>
                <a:ea typeface="+mn-ea"/>
                <a:cs typeface="+mn-cs"/>
              </a:rPr>
              <a:t> que o </a:t>
            </a:r>
            <a:r>
              <a:rPr lang="en-GB" sz="1200" b="0" i="0" u="none" strike="noStrike" kern="1200" baseline="0" dirty="0" err="1">
                <a:solidFill>
                  <a:schemeClr val="tx1"/>
                </a:solidFill>
                <a:latin typeface="+mn-lt"/>
                <a:ea typeface="+mn-ea"/>
                <a:cs typeface="+mn-cs"/>
              </a:rPr>
              <a:t>cliente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espera</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deseja</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ou</a:t>
            </a:r>
            <a:r>
              <a:rPr lang="en-GB" sz="1200" b="0" i="0" u="none" strike="noStrike" kern="1200" baseline="0" dirty="0">
                <a:solidFill>
                  <a:schemeClr val="tx1"/>
                </a:solidFill>
                <a:latin typeface="+mn-lt"/>
                <a:ea typeface="+mn-ea"/>
                <a:cs typeface="+mn-cs"/>
              </a:rPr>
              <a:t> fique </a:t>
            </a:r>
            <a:r>
              <a:rPr lang="en-GB" sz="1200" b="0" i="0" u="none" strike="noStrike" kern="1200" baseline="0" dirty="0" err="1">
                <a:solidFill>
                  <a:schemeClr val="tx1"/>
                </a:solidFill>
                <a:latin typeface="+mn-lt"/>
                <a:ea typeface="+mn-ea"/>
                <a:cs typeface="+mn-cs"/>
              </a:rPr>
              <a:t>surpreendido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Também</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não</a:t>
            </a:r>
            <a:r>
              <a:rPr lang="en-GB" sz="1200" b="0" i="0" u="none" strike="noStrike" kern="1200" baseline="0" dirty="0">
                <a:solidFill>
                  <a:schemeClr val="tx1"/>
                </a:solidFill>
                <a:latin typeface="+mn-lt"/>
                <a:ea typeface="+mn-ea"/>
                <a:cs typeface="+mn-cs"/>
              </a:rPr>
              <a:t> é </a:t>
            </a:r>
            <a:r>
              <a:rPr lang="en-GB" sz="1200" b="0" i="0" u="none" strike="noStrike" kern="1200" baseline="0" dirty="0" err="1">
                <a:solidFill>
                  <a:schemeClr val="tx1"/>
                </a:solidFill>
                <a:latin typeface="+mn-lt"/>
                <a:ea typeface="+mn-ea"/>
                <a:cs typeface="+mn-cs"/>
              </a:rPr>
              <a:t>preciso</a:t>
            </a:r>
            <a:r>
              <a:rPr lang="en-GB" sz="1200" b="0" i="0" u="none" strike="noStrike" kern="1200" baseline="0" dirty="0">
                <a:solidFill>
                  <a:schemeClr val="tx1"/>
                </a:solidFill>
                <a:latin typeface="+mn-lt"/>
                <a:ea typeface="+mn-ea"/>
                <a:cs typeface="+mn-cs"/>
              </a:rPr>
              <a:t> que a </a:t>
            </a:r>
            <a:r>
              <a:rPr lang="en-GB" sz="1200" b="0" i="0" u="none" strike="noStrike" kern="1200" baseline="0" dirty="0" err="1">
                <a:solidFill>
                  <a:schemeClr val="tx1"/>
                </a:solidFill>
                <a:latin typeface="+mn-lt"/>
                <a:ea typeface="+mn-ea"/>
                <a:cs typeface="+mn-cs"/>
              </a:rPr>
              <a:t>proposta</a:t>
            </a:r>
            <a:r>
              <a:rPr lang="en-GB" sz="1200" b="0" i="0" u="none" strike="noStrike" kern="1200" baseline="0" dirty="0">
                <a:solidFill>
                  <a:schemeClr val="tx1"/>
                </a:solidFill>
                <a:latin typeface="+mn-lt"/>
                <a:ea typeface="+mn-ea"/>
                <a:cs typeface="+mn-cs"/>
              </a:rPr>
              <a:t> de </a:t>
            </a:r>
            <a:r>
              <a:rPr lang="en-GB" sz="1200" b="0" i="0" u="none" strike="noStrike" kern="1200" baseline="0" dirty="0" err="1">
                <a:solidFill>
                  <a:schemeClr val="tx1"/>
                </a:solidFill>
                <a:latin typeface="+mn-lt"/>
                <a:ea typeface="+mn-ea"/>
                <a:cs typeface="+mn-cs"/>
              </a:rPr>
              <a:t>valor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responda</a:t>
            </a:r>
            <a:r>
              <a:rPr lang="en-GB" sz="1200" b="0" i="0" u="none" strike="noStrike" kern="1200" baseline="0" dirty="0">
                <a:solidFill>
                  <a:schemeClr val="tx1"/>
                </a:solidFill>
                <a:latin typeface="+mn-lt"/>
                <a:ea typeface="+mn-ea"/>
                <a:cs typeface="+mn-cs"/>
              </a:rPr>
              <a:t> a </a:t>
            </a:r>
            <a:r>
              <a:rPr lang="en-GB" sz="1200" b="0" i="0" u="none" strike="noStrike" kern="1200" baseline="0" dirty="0" err="1">
                <a:solidFill>
                  <a:schemeClr val="tx1"/>
                </a:solidFill>
                <a:latin typeface="+mn-lt"/>
                <a:ea typeface="+mn-ea"/>
                <a:cs typeface="+mn-cs"/>
              </a:rPr>
              <a:t>todos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ganhos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listados</a:t>
            </a:r>
            <a:r>
              <a:rPr lang="en-GB" sz="1200" b="0" i="0" u="none" strike="noStrike" kern="1200" baseline="0" dirty="0">
                <a:solidFill>
                  <a:schemeClr val="tx1"/>
                </a:solidFill>
                <a:latin typeface="+mn-lt"/>
                <a:ea typeface="+mn-ea"/>
                <a:cs typeface="+mn-cs"/>
              </a:rPr>
              <a:t> no </a:t>
            </a:r>
            <a:r>
              <a:rPr lang="en-GB" sz="1200" b="0" i="0" u="none" strike="noStrike" kern="1200" baseline="0" dirty="0" err="1">
                <a:solidFill>
                  <a:schemeClr val="tx1"/>
                </a:solidFill>
                <a:latin typeface="+mn-lt"/>
                <a:ea typeface="+mn-ea"/>
                <a:cs typeface="+mn-cs"/>
              </a:rPr>
              <a:t>mapa</a:t>
            </a:r>
            <a:r>
              <a:rPr lang="en-GB" sz="1200" b="0" i="0" u="none" strike="noStrike" kern="1200" baseline="0" dirty="0">
                <a:solidFill>
                  <a:schemeClr val="tx1"/>
                </a:solidFill>
                <a:latin typeface="+mn-lt"/>
                <a:ea typeface="+mn-ea"/>
                <a:cs typeface="+mn-cs"/>
              </a:rPr>
              <a:t> do client. </a:t>
            </a:r>
            <a:r>
              <a:rPr lang="en-GB" sz="1200" b="0" i="0" u="none" strike="noStrike" kern="1200" baseline="0" dirty="0" err="1">
                <a:solidFill>
                  <a:schemeClr val="tx1"/>
                </a:solidFill>
                <a:latin typeface="+mn-lt"/>
                <a:ea typeface="+mn-ea"/>
                <a:cs typeface="+mn-cs"/>
              </a:rPr>
              <a:t>Deve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focar</a:t>
            </a:r>
            <a:r>
              <a:rPr lang="en-GB" sz="1200" b="0" i="0" u="none" strike="noStrike" kern="1200" baseline="0" dirty="0">
                <a:solidFill>
                  <a:schemeClr val="tx1"/>
                </a:solidFill>
                <a:latin typeface="+mn-lt"/>
                <a:ea typeface="+mn-ea"/>
                <a:cs typeface="+mn-cs"/>
              </a:rPr>
              <a:t>-se </a:t>
            </a:r>
            <a:r>
              <a:rPr lang="en-GB" sz="1200" b="0" i="0" u="none" strike="noStrike" kern="1200" baseline="0" dirty="0" err="1">
                <a:solidFill>
                  <a:schemeClr val="tx1"/>
                </a:solidFill>
                <a:latin typeface="+mn-lt"/>
                <a:ea typeface="+mn-ea"/>
                <a:cs typeface="+mn-cs"/>
              </a:rPr>
              <a:t>nos</a:t>
            </a:r>
            <a:r>
              <a:rPr lang="en-GB" sz="1200" b="0" i="0" u="none" strike="noStrike" kern="1200" baseline="0" dirty="0">
                <a:solidFill>
                  <a:schemeClr val="tx1"/>
                </a:solidFill>
                <a:latin typeface="+mn-lt"/>
                <a:ea typeface="+mn-ea"/>
                <a:cs typeface="+mn-cs"/>
              </a:rPr>
              <a:t> que </a:t>
            </a:r>
            <a:r>
              <a:rPr lang="en-GB" sz="1200" b="0" i="0" u="none" strike="noStrike" kern="1200" baseline="0" dirty="0" err="1">
                <a:solidFill>
                  <a:schemeClr val="tx1"/>
                </a:solidFill>
                <a:latin typeface="+mn-lt"/>
                <a:ea typeface="+mn-ea"/>
                <a:cs typeface="+mn-cs"/>
              </a:rPr>
              <a:t>são</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mais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criticos</a:t>
            </a:r>
            <a:r>
              <a:rPr lang="en-GB" sz="1200" b="0" i="0" u="none" strike="noStrike" kern="1200" baseline="0" dirty="0">
                <a:solidFill>
                  <a:schemeClr val="tx1"/>
                </a:solidFill>
                <a:latin typeface="+mn-lt"/>
                <a:ea typeface="+mn-ea"/>
                <a:cs typeface="+mn-cs"/>
              </a:rPr>
              <a:t>.</a:t>
            </a:r>
          </a:p>
          <a:p>
            <a:endParaRPr lang="en-GB" sz="1200" b="1"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13CE3F60-5C8F-E644-8A95-F6891A9E724F}" type="slidenum">
              <a:rPr lang="en-US" smtClean="0"/>
              <a:t>14</a:t>
            </a:fld>
            <a:endParaRPr lang="en-US"/>
          </a:p>
        </p:txBody>
      </p:sp>
    </p:spTree>
    <p:extLst>
      <p:ext uri="{BB962C8B-B14F-4D97-AF65-F5344CB8AC3E}">
        <p14:creationId xmlns:p14="http://schemas.microsoft.com/office/powerpoint/2010/main" val="1896239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Portanto</a:t>
            </a:r>
            <a:r>
              <a:rPr lang="en-GB" dirty="0"/>
              <a:t> com </a:t>
            </a:r>
            <a:r>
              <a:rPr lang="en-GB" dirty="0" err="1"/>
              <a:t>esta</a:t>
            </a:r>
            <a:r>
              <a:rPr lang="en-GB" dirty="0"/>
              <a:t> ferramenta </a:t>
            </a:r>
            <a:r>
              <a:rPr lang="en-GB" dirty="0" err="1"/>
              <a:t>conseguem</a:t>
            </a:r>
            <a:r>
              <a:rPr lang="en-GB" dirty="0"/>
              <a:t> </a:t>
            </a:r>
            <a:r>
              <a:rPr lang="en-GB" dirty="0" err="1"/>
              <a:t>recolher</a:t>
            </a:r>
            <a:r>
              <a:rPr lang="en-GB" dirty="0"/>
              <a:t> </a:t>
            </a:r>
            <a:r>
              <a:rPr lang="en-GB" dirty="0" err="1"/>
              <a:t>toda</a:t>
            </a:r>
            <a:r>
              <a:rPr lang="en-GB" dirty="0"/>
              <a:t> a </a:t>
            </a:r>
            <a:r>
              <a:rPr lang="en-GB" dirty="0" err="1"/>
              <a:t>informação</a:t>
            </a:r>
            <a:r>
              <a:rPr lang="en-GB" dirty="0"/>
              <a:t> de que </a:t>
            </a:r>
            <a:r>
              <a:rPr lang="en-GB" dirty="0" err="1"/>
              <a:t>necessitam</a:t>
            </a:r>
            <a:r>
              <a:rPr lang="en-GB" dirty="0"/>
              <a:t> para construer e </a:t>
            </a:r>
            <a:r>
              <a:rPr lang="en-GB" dirty="0" err="1"/>
              <a:t>escrever</a:t>
            </a:r>
            <a:r>
              <a:rPr lang="en-GB" dirty="0"/>
              <a:t> a </a:t>
            </a:r>
            <a:r>
              <a:rPr lang="en-GB" dirty="0" err="1"/>
              <a:t>vossa</a:t>
            </a:r>
            <a:r>
              <a:rPr lang="en-GB" dirty="0"/>
              <a:t> </a:t>
            </a:r>
            <a:r>
              <a:rPr lang="en-GB" dirty="0" err="1"/>
              <a:t>proposta</a:t>
            </a:r>
            <a:r>
              <a:rPr lang="en-GB" dirty="0"/>
              <a:t> de </a:t>
            </a:r>
            <a:r>
              <a:rPr lang="en-GB" dirty="0" err="1"/>
              <a:t>valor</a:t>
            </a:r>
            <a:r>
              <a:rPr lang="en-GB" dirty="0"/>
              <a:t>.</a:t>
            </a:r>
          </a:p>
          <a:p>
            <a:r>
              <a:rPr lang="en-GB" dirty="0"/>
              <a:t>Mas o que é de facto </a:t>
            </a:r>
            <a:r>
              <a:rPr lang="en-GB" dirty="0" err="1"/>
              <a:t>isto</a:t>
            </a:r>
            <a:r>
              <a:rPr lang="en-GB" dirty="0"/>
              <a:t> da </a:t>
            </a:r>
            <a:r>
              <a:rPr lang="en-GB" dirty="0" err="1"/>
              <a:t>proposta</a:t>
            </a:r>
            <a:r>
              <a:rPr lang="en-GB" dirty="0"/>
              <a:t> de </a:t>
            </a:r>
            <a:r>
              <a:rPr lang="en-GB" dirty="0" err="1"/>
              <a:t>valor</a:t>
            </a:r>
            <a:r>
              <a:rPr lang="en-GB" dirty="0"/>
              <a:t>?</a:t>
            </a:r>
          </a:p>
          <a:p>
            <a:endParaRPr lang="en-GB" dirty="0"/>
          </a:p>
          <a:p>
            <a:r>
              <a:rPr lang="en-GB" dirty="0"/>
              <a:t>È </a:t>
            </a:r>
            <a:r>
              <a:rPr lang="en-GB" dirty="0" err="1"/>
              <a:t>uma</a:t>
            </a:r>
            <a:r>
              <a:rPr lang="en-GB" dirty="0"/>
              <a:t> </a:t>
            </a:r>
            <a:r>
              <a:rPr lang="en-GB" dirty="0" err="1"/>
              <a:t>afirmação</a:t>
            </a:r>
            <a:r>
              <a:rPr lang="en-GB" dirty="0"/>
              <a:t> de </a:t>
            </a:r>
            <a:r>
              <a:rPr lang="en-GB" dirty="0" err="1"/>
              <a:t>negócio</a:t>
            </a:r>
            <a:r>
              <a:rPr lang="en-GB" dirty="0"/>
              <a:t> </a:t>
            </a:r>
            <a:r>
              <a:rPr lang="en-GB" dirty="0" err="1"/>
              <a:t>ou</a:t>
            </a:r>
            <a:r>
              <a:rPr lang="en-GB" dirty="0"/>
              <a:t> de marketing que resume o </a:t>
            </a:r>
            <a:r>
              <a:rPr lang="en-GB" dirty="0" err="1"/>
              <a:t>porquê</a:t>
            </a:r>
            <a:r>
              <a:rPr lang="en-GB" dirty="0"/>
              <a:t> de um </a:t>
            </a:r>
            <a:r>
              <a:rPr lang="en-GB" dirty="0" err="1"/>
              <a:t>consumidor</a:t>
            </a:r>
            <a:r>
              <a:rPr lang="en-GB" dirty="0"/>
              <a:t> </a:t>
            </a:r>
            <a:r>
              <a:rPr lang="en-GB" dirty="0" err="1"/>
              <a:t>dever</a:t>
            </a:r>
            <a:r>
              <a:rPr lang="en-GB" dirty="0"/>
              <a:t> </a:t>
            </a:r>
            <a:r>
              <a:rPr lang="en-GB" dirty="0" err="1"/>
              <a:t>comprar</a:t>
            </a:r>
            <a:r>
              <a:rPr lang="en-GB" dirty="0"/>
              <a:t> um </a:t>
            </a:r>
            <a:r>
              <a:rPr lang="en-GB" dirty="0" err="1"/>
              <a:t>produto</a:t>
            </a:r>
            <a:r>
              <a:rPr lang="en-GB" dirty="0"/>
              <a:t> </a:t>
            </a:r>
            <a:r>
              <a:rPr lang="en-GB" dirty="0" err="1"/>
              <a:t>ou</a:t>
            </a:r>
            <a:r>
              <a:rPr lang="en-GB" dirty="0"/>
              <a:t> </a:t>
            </a:r>
            <a:r>
              <a:rPr lang="en-GB" dirty="0" err="1"/>
              <a:t>utilizar</a:t>
            </a:r>
            <a:r>
              <a:rPr lang="en-GB" dirty="0"/>
              <a:t> um </a:t>
            </a:r>
            <a:r>
              <a:rPr lang="en-GB" dirty="0" err="1"/>
              <a:t>serviço</a:t>
            </a:r>
            <a:endParaRPr lang="en-GB" dirty="0"/>
          </a:p>
          <a:p>
            <a:endParaRPr lang="en-GB" dirty="0"/>
          </a:p>
          <a:p>
            <a:r>
              <a:rPr lang="en-GB" dirty="0" err="1"/>
              <a:t>Esta</a:t>
            </a:r>
            <a:r>
              <a:rPr lang="en-GB" dirty="0"/>
              <a:t> </a:t>
            </a:r>
            <a:r>
              <a:rPr lang="en-GB" dirty="0" err="1"/>
              <a:t>afirmação</a:t>
            </a:r>
            <a:r>
              <a:rPr lang="en-GB" dirty="0"/>
              <a:t> </a:t>
            </a:r>
            <a:r>
              <a:rPr lang="en-GB" dirty="0" err="1"/>
              <a:t>deve</a:t>
            </a:r>
            <a:r>
              <a:rPr lang="en-GB" dirty="0"/>
              <a:t> ser </a:t>
            </a:r>
            <a:r>
              <a:rPr lang="en-GB" dirty="0" err="1"/>
              <a:t>capaz</a:t>
            </a:r>
            <a:r>
              <a:rPr lang="en-GB" dirty="0"/>
              <a:t> de </a:t>
            </a:r>
            <a:r>
              <a:rPr lang="en-GB" dirty="0" err="1"/>
              <a:t>convencer</a:t>
            </a:r>
            <a:r>
              <a:rPr lang="en-GB" dirty="0"/>
              <a:t> um </a:t>
            </a:r>
            <a:r>
              <a:rPr lang="en-GB" dirty="0" err="1"/>
              <a:t>potencial</a:t>
            </a:r>
            <a:r>
              <a:rPr lang="en-GB" dirty="0"/>
              <a:t> </a:t>
            </a:r>
            <a:r>
              <a:rPr lang="en-GB" dirty="0" err="1"/>
              <a:t>cliente</a:t>
            </a:r>
            <a:r>
              <a:rPr lang="en-GB" dirty="0"/>
              <a:t> que um </a:t>
            </a:r>
            <a:r>
              <a:rPr lang="en-GB" dirty="0" err="1"/>
              <a:t>determinado</a:t>
            </a:r>
            <a:r>
              <a:rPr lang="en-GB" dirty="0"/>
              <a:t> </a:t>
            </a:r>
            <a:r>
              <a:rPr lang="en-GB" dirty="0" err="1"/>
              <a:t>produto</a:t>
            </a:r>
            <a:r>
              <a:rPr lang="en-GB" dirty="0"/>
              <a:t> </a:t>
            </a:r>
            <a:r>
              <a:rPr lang="en-GB" dirty="0" err="1"/>
              <a:t>ou</a:t>
            </a:r>
            <a:r>
              <a:rPr lang="en-GB" dirty="0"/>
              <a:t> </a:t>
            </a:r>
            <a:r>
              <a:rPr lang="en-GB" dirty="0" err="1"/>
              <a:t>sevrilo</a:t>
            </a:r>
            <a:r>
              <a:rPr lang="en-GB" dirty="0"/>
              <a:t> </a:t>
            </a:r>
            <a:r>
              <a:rPr lang="en-GB" dirty="0" err="1"/>
              <a:t>tem</a:t>
            </a:r>
            <a:r>
              <a:rPr lang="en-GB" dirty="0"/>
              <a:t> </a:t>
            </a:r>
            <a:r>
              <a:rPr lang="en-GB" dirty="0" err="1"/>
              <a:t>mais</a:t>
            </a:r>
            <a:r>
              <a:rPr lang="en-GB" dirty="0"/>
              <a:t> </a:t>
            </a:r>
            <a:r>
              <a:rPr lang="en-GB" dirty="0" err="1"/>
              <a:t>valor</a:t>
            </a:r>
            <a:r>
              <a:rPr lang="en-GB" dirty="0"/>
              <a:t> </a:t>
            </a:r>
            <a:r>
              <a:rPr lang="en-GB" dirty="0" err="1"/>
              <a:t>ou</a:t>
            </a:r>
            <a:r>
              <a:rPr lang="en-GB" dirty="0"/>
              <a:t> é </a:t>
            </a:r>
            <a:r>
              <a:rPr lang="en-GB" dirty="0" err="1"/>
              <a:t>melhor</a:t>
            </a:r>
            <a:r>
              <a:rPr lang="en-GB" dirty="0"/>
              <a:t> para resolver um </a:t>
            </a:r>
            <a:r>
              <a:rPr lang="en-GB" dirty="0" err="1"/>
              <a:t>determinado</a:t>
            </a:r>
            <a:r>
              <a:rPr lang="en-GB" dirty="0"/>
              <a:t> </a:t>
            </a:r>
            <a:r>
              <a:rPr lang="en-GB" dirty="0" err="1"/>
              <a:t>probelma</a:t>
            </a:r>
            <a:r>
              <a:rPr lang="en-GB" dirty="0"/>
              <a:t> do que </a:t>
            </a:r>
            <a:r>
              <a:rPr lang="en-GB" dirty="0" err="1"/>
              <a:t>outras</a:t>
            </a:r>
            <a:r>
              <a:rPr lang="en-GB" dirty="0"/>
              <a:t> </a:t>
            </a:r>
            <a:r>
              <a:rPr lang="en-GB" dirty="0" err="1"/>
              <a:t>soluções</a:t>
            </a:r>
            <a:r>
              <a:rPr lang="en-GB" dirty="0"/>
              <a:t> que </a:t>
            </a:r>
            <a:r>
              <a:rPr lang="en-GB" dirty="0" err="1"/>
              <a:t>já</a:t>
            </a:r>
            <a:r>
              <a:rPr lang="en-GB" dirty="0"/>
              <a:t> </a:t>
            </a:r>
            <a:r>
              <a:rPr lang="en-GB" dirty="0" err="1"/>
              <a:t>possam</a:t>
            </a:r>
            <a:r>
              <a:rPr lang="en-GB" dirty="0"/>
              <a:t> </a:t>
            </a:r>
            <a:r>
              <a:rPr lang="en-GB" dirty="0" err="1"/>
              <a:t>existir</a:t>
            </a:r>
            <a:r>
              <a:rPr lang="en-GB" dirty="0"/>
              <a:t>.</a:t>
            </a:r>
          </a:p>
        </p:txBody>
      </p:sp>
      <p:sp>
        <p:nvSpPr>
          <p:cNvPr id="4" name="Slide Number Placeholder 3"/>
          <p:cNvSpPr>
            <a:spLocks noGrp="1"/>
          </p:cNvSpPr>
          <p:nvPr>
            <p:ph type="sldNum" sz="quarter" idx="5"/>
          </p:nvPr>
        </p:nvSpPr>
        <p:spPr/>
        <p:txBody>
          <a:bodyPr/>
          <a:lstStyle/>
          <a:p>
            <a:fld id="{13CE3F60-5C8F-E644-8A95-F6891A9E724F}" type="slidenum">
              <a:rPr lang="en-US" smtClean="0"/>
              <a:t>15</a:t>
            </a:fld>
            <a:endParaRPr lang="en-US"/>
          </a:p>
        </p:txBody>
      </p:sp>
    </p:spTree>
    <p:extLst>
      <p:ext uri="{BB962C8B-B14F-4D97-AF65-F5344CB8AC3E}">
        <p14:creationId xmlns:p14="http://schemas.microsoft.com/office/powerpoint/2010/main" val="2424657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Existem</a:t>
            </a:r>
            <a:r>
              <a:rPr lang="en-GB" dirty="0"/>
              <a:t> </a:t>
            </a:r>
            <a:r>
              <a:rPr lang="en-GB" dirty="0" err="1"/>
              <a:t>algumas</a:t>
            </a:r>
            <a:r>
              <a:rPr lang="en-GB" dirty="0"/>
              <a:t> </a:t>
            </a:r>
            <a:r>
              <a:rPr lang="en-GB" dirty="0" err="1"/>
              <a:t>regras</a:t>
            </a:r>
            <a:r>
              <a:rPr lang="en-GB" dirty="0"/>
              <a:t> para </a:t>
            </a:r>
            <a:r>
              <a:rPr lang="en-GB" dirty="0" err="1"/>
              <a:t>escrever</a:t>
            </a:r>
            <a:r>
              <a:rPr lang="en-GB" dirty="0"/>
              <a:t> </a:t>
            </a:r>
            <a:r>
              <a:rPr lang="en-GB" dirty="0" err="1"/>
              <a:t>propostas</a:t>
            </a:r>
            <a:r>
              <a:rPr lang="en-GB" dirty="0"/>
              <a:t> de </a:t>
            </a:r>
            <a:r>
              <a:rPr lang="en-GB" dirty="0" err="1"/>
              <a:t>valor</a:t>
            </a:r>
            <a:r>
              <a:rPr lang="en-GB" dirty="0"/>
              <a:t>:</a:t>
            </a:r>
          </a:p>
          <a:p>
            <a:endParaRPr lang="en-GB" dirty="0"/>
          </a:p>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16</a:t>
            </a:fld>
            <a:endParaRPr lang="en-US"/>
          </a:p>
        </p:txBody>
      </p:sp>
    </p:spTree>
    <p:extLst>
      <p:ext uri="{BB962C8B-B14F-4D97-AF65-F5344CB8AC3E}">
        <p14:creationId xmlns:p14="http://schemas.microsoft.com/office/powerpoint/2010/main" val="1963835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Vamos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ver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alguns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exemplos</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A Lime </a:t>
            </a:r>
            <a:r>
              <a:rPr lang="en-GB" sz="1200" b="0" i="0" kern="1200" dirty="0" err="1">
                <a:solidFill>
                  <a:schemeClr val="tx1"/>
                </a:solidFill>
                <a:effectLst/>
                <a:latin typeface="+mn-lt"/>
                <a:ea typeface="+mn-ea"/>
                <a:cs typeface="+mn-cs"/>
              </a:rPr>
              <a:t>trouxe</a:t>
            </a:r>
            <a:r>
              <a:rPr lang="en-GB" sz="1200" b="0" i="0" kern="1200" dirty="0">
                <a:solidFill>
                  <a:schemeClr val="tx1"/>
                </a:solidFill>
                <a:effectLst/>
                <a:latin typeface="+mn-lt"/>
                <a:ea typeface="+mn-ea"/>
                <a:cs typeface="+mn-cs"/>
              </a:rPr>
              <a:t> para o mercado </a:t>
            </a:r>
            <a:r>
              <a:rPr lang="en-GB" sz="1200" b="0" i="0" kern="1200" dirty="0" err="1">
                <a:solidFill>
                  <a:schemeClr val="tx1"/>
                </a:solidFill>
                <a:effectLst/>
                <a:latin typeface="+mn-lt"/>
                <a:ea typeface="+mn-ea"/>
                <a:cs typeface="+mn-cs"/>
              </a:rPr>
              <a:t>uma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proposta</a:t>
            </a:r>
            <a:r>
              <a:rPr lang="en-GB" sz="1200" b="0" i="0" kern="1200" dirty="0">
                <a:solidFill>
                  <a:schemeClr val="tx1"/>
                </a:solidFill>
                <a:effectLst/>
                <a:latin typeface="+mn-lt"/>
                <a:ea typeface="+mn-ea"/>
                <a:cs typeface="+mn-cs"/>
              </a:rPr>
              <a:t> de </a:t>
            </a:r>
            <a:r>
              <a:rPr lang="en-GB" sz="1200" b="0" i="0" kern="1200" dirty="0" err="1">
                <a:solidFill>
                  <a:schemeClr val="tx1"/>
                </a:solidFill>
                <a:effectLst/>
                <a:latin typeface="+mn-lt"/>
                <a:ea typeface="+mn-ea"/>
                <a:cs typeface="+mn-cs"/>
              </a:rPr>
              <a:t>valor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muito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precisa</a:t>
            </a:r>
            <a:r>
              <a:rPr lang="en-GB" sz="1200" b="0" i="0" kern="1200" dirty="0">
                <a:solidFill>
                  <a:schemeClr val="tx1"/>
                </a:solidFill>
                <a:effectLst/>
                <a:latin typeface="+mn-lt"/>
                <a:ea typeface="+mn-ea"/>
                <a:cs typeface="+mn-cs"/>
              </a:rPr>
              <a:t>  - as </a:t>
            </a:r>
            <a:r>
              <a:rPr lang="en-GB" sz="1200" b="0" i="0" kern="1200" dirty="0" err="1">
                <a:solidFill>
                  <a:schemeClr val="tx1"/>
                </a:solidFill>
                <a:effectLst/>
                <a:latin typeface="+mn-lt"/>
                <a:ea typeface="+mn-ea"/>
                <a:cs typeface="+mn-cs"/>
              </a:rPr>
              <a:t>trotinetes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pode</a:t>
            </a:r>
            <a:r>
              <a:rPr lang="en-GB" sz="1200" b="0" i="0" kern="1200" dirty="0">
                <a:solidFill>
                  <a:schemeClr val="tx1"/>
                </a:solidFill>
                <a:effectLst/>
                <a:latin typeface="+mn-lt"/>
                <a:ea typeface="+mn-ea"/>
                <a:cs typeface="+mn-cs"/>
              </a:rPr>
              <a:t> ser </a:t>
            </a:r>
            <a:r>
              <a:rPr lang="en-GB" sz="1200" b="0" i="0" kern="1200" dirty="0" err="1">
                <a:solidFill>
                  <a:schemeClr val="tx1"/>
                </a:solidFill>
                <a:effectLst/>
                <a:latin typeface="+mn-lt"/>
                <a:ea typeface="+mn-ea"/>
                <a:cs typeface="+mn-cs"/>
              </a:rPr>
              <a:t>mudadas</a:t>
            </a:r>
            <a:r>
              <a:rPr lang="en-GB" sz="1200" b="0" i="0" kern="1200" dirty="0">
                <a:solidFill>
                  <a:schemeClr val="tx1"/>
                </a:solidFill>
                <a:effectLst/>
                <a:latin typeface="+mn-lt"/>
                <a:ea typeface="+mn-ea"/>
                <a:cs typeface="+mn-cs"/>
              </a:rPr>
              <a:t> e sitio e </a:t>
            </a:r>
            <a:r>
              <a:rPr lang="en-GB" sz="1200" b="0" i="0" kern="1200" dirty="0" err="1">
                <a:solidFill>
                  <a:schemeClr val="tx1"/>
                </a:solidFill>
                <a:effectLst/>
                <a:latin typeface="+mn-lt"/>
                <a:ea typeface="+mn-ea"/>
                <a:cs typeface="+mn-cs"/>
              </a:rPr>
              <a:t>não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precisam</a:t>
            </a:r>
            <a:r>
              <a:rPr lang="en-GB" sz="1200" b="0" i="0" kern="1200" dirty="0">
                <a:solidFill>
                  <a:schemeClr val="tx1"/>
                </a:solidFill>
                <a:effectLst/>
                <a:latin typeface="+mn-lt"/>
                <a:ea typeface="+mn-ea"/>
                <a:cs typeface="+mn-cs"/>
              </a:rPr>
              <a:t> de </a:t>
            </a:r>
            <a:r>
              <a:rPr lang="en-GB" sz="1200" b="0" i="0" kern="1200" dirty="0" err="1">
                <a:solidFill>
                  <a:schemeClr val="tx1"/>
                </a:solidFill>
                <a:effectLst/>
                <a:latin typeface="+mn-lt"/>
                <a:ea typeface="+mn-ea"/>
                <a:cs typeface="+mn-cs"/>
              </a:rPr>
              <a:t>estar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numa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unica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localização</a:t>
            </a:r>
            <a:r>
              <a:rPr lang="en-GB" sz="1200" b="0" i="0" kern="1200" dirty="0">
                <a:solidFill>
                  <a:schemeClr val="tx1"/>
                </a:solidFill>
                <a:effectLst/>
                <a:latin typeface="+mn-lt"/>
                <a:ea typeface="+mn-ea"/>
                <a:cs typeface="+mn-cs"/>
              </a:rPr>
              <a:t>.  </a:t>
            </a:r>
          </a:p>
          <a:p>
            <a:r>
              <a:rPr lang="en-GB" sz="1200" b="0" i="0" kern="1200" dirty="0" err="1">
                <a:solidFill>
                  <a:schemeClr val="tx1"/>
                </a:solidFill>
                <a:effectLst/>
                <a:latin typeface="+mn-lt"/>
                <a:ea typeface="+mn-ea"/>
                <a:cs typeface="+mn-cs"/>
              </a:rPr>
              <a:t>Resolveu</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uma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necessidade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muito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espefica</a:t>
            </a:r>
            <a:r>
              <a:rPr lang="en-GB" sz="1200" b="0" i="0" kern="1200" dirty="0">
                <a:solidFill>
                  <a:schemeClr val="tx1"/>
                </a:solidFill>
                <a:effectLst/>
                <a:latin typeface="+mn-lt"/>
                <a:ea typeface="+mn-ea"/>
                <a:cs typeface="+mn-cs"/>
              </a:rPr>
              <a:t> de </a:t>
            </a:r>
            <a:r>
              <a:rPr lang="en-GB" sz="1200" b="0" i="0" kern="1200" dirty="0" err="1">
                <a:solidFill>
                  <a:schemeClr val="tx1"/>
                </a:solidFill>
                <a:effectLst/>
                <a:latin typeface="+mn-lt"/>
                <a:ea typeface="+mn-ea"/>
                <a:cs typeface="+mn-cs"/>
              </a:rPr>
              <a:t>mobilidade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principalmente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curtas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distnacias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onde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não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existe</a:t>
            </a:r>
            <a:r>
              <a:rPr lang="en-GB" sz="1200" b="0" i="0" kern="1200" dirty="0">
                <a:solidFill>
                  <a:schemeClr val="tx1"/>
                </a:solidFill>
                <a:effectLst/>
                <a:latin typeface="+mn-lt"/>
                <a:ea typeface="+mn-ea"/>
                <a:cs typeface="+mn-cs"/>
              </a:rPr>
              <a:t> outro </a:t>
            </a:r>
            <a:r>
              <a:rPr lang="en-GB" sz="1200" b="0" i="0" kern="1200" dirty="0" err="1">
                <a:solidFill>
                  <a:schemeClr val="tx1"/>
                </a:solidFill>
                <a:effectLst/>
                <a:latin typeface="+mn-lt"/>
                <a:ea typeface="+mn-ea"/>
                <a:cs typeface="+mn-cs"/>
              </a:rPr>
              <a:t>tipo</a:t>
            </a:r>
            <a:r>
              <a:rPr lang="en-GB" sz="1200" b="0" i="0" kern="1200" dirty="0">
                <a:solidFill>
                  <a:schemeClr val="tx1"/>
                </a:solidFill>
                <a:effectLst/>
                <a:latin typeface="+mn-lt"/>
                <a:ea typeface="+mn-ea"/>
                <a:cs typeface="+mn-cs"/>
              </a:rPr>
              <a:t> de </a:t>
            </a:r>
            <a:r>
              <a:rPr lang="en-GB" sz="1200" b="0" i="0" kern="1200" dirty="0" err="1">
                <a:solidFill>
                  <a:schemeClr val="tx1"/>
                </a:solidFill>
                <a:effectLst/>
                <a:latin typeface="+mn-lt"/>
                <a:ea typeface="+mn-ea"/>
                <a:cs typeface="+mn-cs"/>
              </a:rPr>
              <a:t>transporte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disponível</a:t>
            </a:r>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17</a:t>
            </a:fld>
            <a:endParaRPr lang="en-US"/>
          </a:p>
        </p:txBody>
      </p:sp>
    </p:spTree>
    <p:extLst>
      <p:ext uri="{BB962C8B-B14F-4D97-AF65-F5344CB8AC3E}">
        <p14:creationId xmlns:p14="http://schemas.microsoft.com/office/powerpoint/2010/main" val="3698384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Já</a:t>
            </a:r>
            <a:r>
              <a:rPr lang="en-GB" sz="1200" b="0" i="0" kern="1200" dirty="0">
                <a:solidFill>
                  <a:schemeClr val="tx1"/>
                </a:solidFill>
                <a:effectLst/>
                <a:latin typeface="+mn-lt"/>
                <a:ea typeface="+mn-ea"/>
                <a:cs typeface="+mn-cs"/>
              </a:rPr>
              <a:t> a </a:t>
            </a:r>
            <a:r>
              <a:rPr lang="en-GB" sz="1200" b="0" i="0" kern="1200" dirty="0" err="1">
                <a:solidFill>
                  <a:schemeClr val="tx1"/>
                </a:solidFill>
                <a:effectLst/>
                <a:latin typeface="+mn-lt"/>
                <a:ea typeface="+mn-ea"/>
                <a:cs typeface="+mn-cs"/>
              </a:rPr>
              <a:t>proposta</a:t>
            </a:r>
            <a:r>
              <a:rPr lang="en-GB" sz="1200" b="0" i="0" kern="1200" dirty="0">
                <a:solidFill>
                  <a:schemeClr val="tx1"/>
                </a:solidFill>
                <a:effectLst/>
                <a:latin typeface="+mn-lt"/>
                <a:ea typeface="+mn-ea"/>
                <a:cs typeface="+mn-cs"/>
              </a:rPr>
              <a:t> de </a:t>
            </a:r>
            <a:r>
              <a:rPr lang="en-GB" sz="1200" b="0" i="0" kern="1200" dirty="0" err="1">
                <a:solidFill>
                  <a:schemeClr val="tx1"/>
                </a:solidFill>
                <a:effectLst/>
                <a:latin typeface="+mn-lt"/>
                <a:ea typeface="+mn-ea"/>
                <a:cs typeface="+mn-cs"/>
              </a:rPr>
              <a:t>valor</a:t>
            </a:r>
            <a:r>
              <a:rPr lang="en-GB" sz="1200" b="0" i="0" kern="1200" dirty="0">
                <a:solidFill>
                  <a:schemeClr val="tx1"/>
                </a:solidFill>
                <a:effectLst/>
                <a:latin typeface="+mn-lt"/>
                <a:ea typeface="+mn-ea"/>
                <a:cs typeface="+mn-cs"/>
              </a:rPr>
              <a:t> da Uber, </a:t>
            </a:r>
            <a:r>
              <a:rPr lang="en-GB" sz="1200" b="0" i="0" kern="1200" dirty="0" err="1">
                <a:solidFill>
                  <a:schemeClr val="tx1"/>
                </a:solidFill>
                <a:effectLst/>
                <a:latin typeface="+mn-lt"/>
                <a:ea typeface="+mn-ea"/>
                <a:cs typeface="+mn-cs"/>
              </a:rPr>
              <a:t>sem</a:t>
            </a:r>
            <a:r>
              <a:rPr lang="en-GB" sz="1200" b="0" i="0" kern="1200" dirty="0">
                <a:solidFill>
                  <a:schemeClr val="tx1"/>
                </a:solidFill>
                <a:effectLst/>
                <a:latin typeface="+mn-lt"/>
                <a:ea typeface="+mn-ea"/>
                <a:cs typeface="+mn-cs"/>
              </a:rPr>
              <a:t> o </a:t>
            </a:r>
            <a:r>
              <a:rPr lang="en-GB" sz="1200" b="0" i="0" kern="1200" dirty="0" err="1">
                <a:solidFill>
                  <a:schemeClr val="tx1"/>
                </a:solidFill>
                <a:effectLst/>
                <a:latin typeface="+mn-lt"/>
                <a:ea typeface="+mn-ea"/>
                <a:cs typeface="+mn-cs"/>
              </a:rPr>
              <a:t>dizer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explicitamente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realça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tudo</a:t>
            </a:r>
            <a:r>
              <a:rPr lang="en-GB" sz="1200" b="0" i="0" kern="1200" dirty="0">
                <a:solidFill>
                  <a:schemeClr val="tx1"/>
                </a:solidFill>
                <a:effectLst/>
                <a:latin typeface="+mn-lt"/>
                <a:ea typeface="+mn-ea"/>
                <a:cs typeface="+mn-cs"/>
              </a:rPr>
              <a:t> o que </a:t>
            </a:r>
            <a:r>
              <a:rPr lang="en-GB" sz="1200" b="0" i="0" kern="1200" dirty="0" err="1">
                <a:solidFill>
                  <a:schemeClr val="tx1"/>
                </a:solidFill>
                <a:effectLst/>
                <a:latin typeface="+mn-lt"/>
                <a:ea typeface="+mn-ea"/>
                <a:cs typeface="+mn-cs"/>
              </a:rPr>
              <a:t>não</a:t>
            </a:r>
            <a:r>
              <a:rPr lang="en-GB" sz="1200" b="0" i="0" kern="1200" dirty="0">
                <a:solidFill>
                  <a:schemeClr val="tx1"/>
                </a:solidFill>
                <a:effectLst/>
                <a:latin typeface="+mn-lt"/>
                <a:ea typeface="+mn-ea"/>
                <a:cs typeface="+mn-cs"/>
              </a:rPr>
              <a:t> se </a:t>
            </a:r>
            <a:r>
              <a:rPr lang="en-GB" sz="1200" b="0" i="0" kern="1200" dirty="0" err="1">
                <a:solidFill>
                  <a:schemeClr val="tx1"/>
                </a:solidFill>
                <a:effectLst/>
                <a:latin typeface="+mn-lt"/>
                <a:ea typeface="+mn-ea"/>
                <a:cs typeface="+mn-cs"/>
              </a:rPr>
              <a:t>gosta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apanhar</a:t>
            </a:r>
            <a:r>
              <a:rPr lang="en-GB" sz="1200" b="0" i="0" kern="1200" dirty="0">
                <a:solidFill>
                  <a:schemeClr val="tx1"/>
                </a:solidFill>
                <a:effectLst/>
                <a:latin typeface="+mn-lt"/>
                <a:ea typeface="+mn-ea"/>
                <a:cs typeface="+mn-cs"/>
              </a:rPr>
              <a:t> um taxi e </a:t>
            </a:r>
            <a:r>
              <a:rPr lang="en-GB" sz="1200" b="0" i="0" kern="1200" dirty="0" err="1">
                <a:solidFill>
                  <a:schemeClr val="tx1"/>
                </a:solidFill>
                <a:effectLst/>
                <a:latin typeface="+mn-lt"/>
                <a:ea typeface="+mn-ea"/>
                <a:cs typeface="+mn-cs"/>
              </a:rPr>
              <a:t>realça</a:t>
            </a:r>
            <a:r>
              <a:rPr lang="en-GB" sz="1200" b="0" i="0" kern="1200" dirty="0">
                <a:solidFill>
                  <a:schemeClr val="tx1"/>
                </a:solidFill>
                <a:effectLst/>
                <a:latin typeface="+mn-lt"/>
                <a:ea typeface="+mn-ea"/>
                <a:cs typeface="+mn-cs"/>
              </a:rPr>
              <a:t> o que é superior no </a:t>
            </a:r>
            <a:r>
              <a:rPr lang="en-GB" sz="1200" b="0" i="0" kern="1200" dirty="0" err="1">
                <a:solidFill>
                  <a:schemeClr val="tx1"/>
                </a:solidFill>
                <a:effectLst/>
                <a:latin typeface="+mn-lt"/>
                <a:ea typeface="+mn-ea"/>
                <a:cs typeface="+mn-cs"/>
              </a:rPr>
              <a:t>serviço</a:t>
            </a:r>
            <a:r>
              <a:rPr lang="en-GB" sz="1200" b="0" i="0" kern="1200" dirty="0">
                <a:solidFill>
                  <a:schemeClr val="tx1"/>
                </a:solidFill>
                <a:effectLst/>
                <a:latin typeface="+mn-lt"/>
                <a:ea typeface="+mn-ea"/>
                <a:cs typeface="+mn-cs"/>
              </a:rPr>
              <a:t> da uber e é </a:t>
            </a:r>
            <a:r>
              <a:rPr lang="en-GB" sz="1200" b="0" i="0" kern="1200" dirty="0" err="1">
                <a:solidFill>
                  <a:schemeClr val="tx1"/>
                </a:solidFill>
                <a:effectLst/>
                <a:latin typeface="+mn-lt"/>
                <a:ea typeface="+mn-ea"/>
                <a:cs typeface="+mn-cs"/>
              </a:rPr>
              <a:t>extremamente</a:t>
            </a:r>
            <a:r>
              <a:rPr lang="en-GB" sz="1200" b="0" i="0" kern="1200" dirty="0">
                <a:solidFill>
                  <a:schemeClr val="tx1"/>
                </a:solidFill>
                <a:effectLst/>
                <a:latin typeface="+mn-lt"/>
                <a:ea typeface="+mn-ea"/>
                <a:cs typeface="+mn-cs"/>
              </a:rPr>
              <a:t> simples e </a:t>
            </a:r>
            <a:r>
              <a:rPr lang="en-GB" sz="1200" b="0" i="0" kern="1200" dirty="0" err="1">
                <a:solidFill>
                  <a:schemeClr val="tx1"/>
                </a:solidFill>
                <a:effectLst/>
                <a:latin typeface="+mn-lt"/>
                <a:ea typeface="+mn-ea"/>
                <a:cs typeface="+mn-cs"/>
              </a:rPr>
              <a:t>está</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perto</a:t>
            </a:r>
            <a:r>
              <a:rPr lang="en-GB" sz="1200" b="0" i="0" kern="1200" dirty="0">
                <a:solidFill>
                  <a:schemeClr val="tx1"/>
                </a:solidFill>
                <a:effectLst/>
                <a:latin typeface="+mn-lt"/>
                <a:ea typeface="+mn-ea"/>
                <a:cs typeface="+mn-cs"/>
              </a:rPr>
              <a:t> do que </a:t>
            </a:r>
            <a:r>
              <a:rPr lang="en-GB" sz="1200" b="0" i="0" kern="1200" dirty="0" err="1">
                <a:solidFill>
                  <a:schemeClr val="tx1"/>
                </a:solidFill>
                <a:effectLst/>
                <a:latin typeface="+mn-lt"/>
                <a:ea typeface="+mn-ea"/>
                <a:cs typeface="+mn-cs"/>
              </a:rPr>
              <a:t>faz</a:t>
            </a:r>
            <a:r>
              <a:rPr lang="en-GB" sz="1200" b="0" i="0" kern="1200" dirty="0">
                <a:solidFill>
                  <a:schemeClr val="tx1"/>
                </a:solidFill>
                <a:effectLst/>
                <a:latin typeface="+mn-lt"/>
                <a:ea typeface="+mn-ea"/>
                <a:cs typeface="+mn-cs"/>
              </a:rPr>
              <a:t> a uber ser um </a:t>
            </a:r>
            <a:r>
              <a:rPr lang="en-GB" sz="1200" b="0" i="0" kern="1200" dirty="0" err="1">
                <a:solidFill>
                  <a:schemeClr val="tx1"/>
                </a:solidFill>
                <a:effectLst/>
                <a:latin typeface="+mn-lt"/>
                <a:ea typeface="+mn-ea"/>
                <a:cs typeface="+mn-cs"/>
              </a:rPr>
              <a:t>serviço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tentador</a:t>
            </a:r>
            <a:r>
              <a:rPr lang="en-GB"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Um click e o </a:t>
            </a:r>
            <a:r>
              <a:rPr lang="en-GB" sz="1200" b="0" i="0" kern="1200" dirty="0" err="1">
                <a:solidFill>
                  <a:schemeClr val="tx1"/>
                </a:solidFill>
                <a:effectLst/>
                <a:latin typeface="+mn-lt"/>
                <a:ea typeface="+mn-ea"/>
                <a:cs typeface="+mn-cs"/>
              </a:rPr>
              <a:t>carro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vem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ter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contigo</a:t>
            </a: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O conductor </a:t>
            </a:r>
            <a:r>
              <a:rPr lang="en-GB" sz="1200" b="0" i="0" kern="1200" dirty="0" err="1">
                <a:solidFill>
                  <a:schemeClr val="tx1"/>
                </a:solidFill>
                <a:effectLst/>
                <a:latin typeface="+mn-lt"/>
                <a:ea typeface="+mn-ea"/>
                <a:cs typeface="+mn-cs"/>
              </a:rPr>
              <a:t>sabe</a:t>
            </a:r>
            <a:r>
              <a:rPr lang="en-GB" sz="1200" b="0" i="0" kern="1200" dirty="0">
                <a:solidFill>
                  <a:schemeClr val="tx1"/>
                </a:solidFill>
                <a:effectLst/>
                <a:latin typeface="+mn-lt"/>
                <a:ea typeface="+mn-ea"/>
                <a:cs typeface="+mn-cs"/>
              </a:rPr>
              <a:t> o </a:t>
            </a:r>
            <a:r>
              <a:rPr lang="en-GB" sz="1200" b="0" i="0" kern="1200" dirty="0" err="1">
                <a:solidFill>
                  <a:schemeClr val="tx1"/>
                </a:solidFill>
                <a:effectLst/>
                <a:latin typeface="+mn-lt"/>
                <a:ea typeface="+mn-ea"/>
                <a:cs typeface="+mn-cs"/>
              </a:rPr>
              <a:t>caminho</a:t>
            </a:r>
            <a:r>
              <a:rPr lang="en-GB" sz="1200" b="0" i="0" kern="1200" dirty="0">
                <a:solidFill>
                  <a:schemeClr val="tx1"/>
                </a:solidFill>
                <a:effectLst/>
                <a:latin typeface="+mn-lt"/>
                <a:ea typeface="+mn-ea"/>
                <a:cs typeface="+mn-cs"/>
              </a:rPr>
              <a:t> e </a:t>
            </a:r>
            <a:r>
              <a:rPr lang="en-GB" sz="1200" b="0" i="0" kern="1200" dirty="0" err="1">
                <a:solidFill>
                  <a:schemeClr val="tx1"/>
                </a:solidFill>
                <a:effectLst/>
                <a:latin typeface="+mn-lt"/>
                <a:ea typeface="+mn-ea"/>
                <a:cs typeface="+mn-cs"/>
              </a:rPr>
              <a:t>tu</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também</a:t>
            </a:r>
            <a:r>
              <a:rPr lang="en-GB" sz="1200" b="0" i="0" kern="1200" dirty="0">
                <a:solidFill>
                  <a:schemeClr val="tx1"/>
                </a:solidFill>
                <a:effectLst/>
                <a:latin typeface="+mn-lt"/>
                <a:ea typeface="+mn-ea"/>
                <a:cs typeface="+mn-cs"/>
              </a:rPr>
              <a:t> – </a:t>
            </a:r>
            <a:r>
              <a:rPr lang="en-GB" sz="1200" b="0" i="0" kern="1200" dirty="0" err="1">
                <a:solidFill>
                  <a:schemeClr val="tx1"/>
                </a:solidFill>
                <a:effectLst/>
                <a:latin typeface="+mn-lt"/>
                <a:ea typeface="+mn-ea"/>
                <a:cs typeface="+mn-cs"/>
              </a:rPr>
              <a:t>maior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segurança</a:t>
            </a:r>
            <a:r>
              <a:rPr lang="en-GB"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O </a:t>
            </a:r>
            <a:r>
              <a:rPr lang="en-GB" sz="1200" b="0" i="0" kern="1200" dirty="0" err="1">
                <a:solidFill>
                  <a:schemeClr val="tx1"/>
                </a:solidFill>
                <a:effectLst/>
                <a:latin typeface="+mn-lt"/>
                <a:ea typeface="+mn-ea"/>
                <a:cs typeface="+mn-cs"/>
              </a:rPr>
              <a:t>pagamento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não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exige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dinheiro</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CE3F60-5C8F-E644-8A95-F6891A9E724F}" type="slidenum">
              <a:rPr lang="en-US" smtClean="0"/>
              <a:t>18</a:t>
            </a:fld>
            <a:endParaRPr lang="en-US"/>
          </a:p>
        </p:txBody>
      </p:sp>
    </p:spTree>
    <p:extLst>
      <p:ext uri="{BB962C8B-B14F-4D97-AF65-F5344CB8AC3E}">
        <p14:creationId xmlns:p14="http://schemas.microsoft.com/office/powerpoint/2010/main" val="391623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r>
              <a:rPr lang="en-GB" sz="1200" b="0" i="0" kern="1200" dirty="0">
                <a:solidFill>
                  <a:schemeClr val="tx1"/>
                </a:solidFill>
                <a:effectLst/>
                <a:latin typeface="+mn-lt"/>
                <a:ea typeface="+mn-ea"/>
                <a:cs typeface="+mn-cs"/>
              </a:rPr>
              <a:t>Outro </a:t>
            </a:r>
            <a:r>
              <a:rPr lang="en-GB" sz="1200" b="0" i="0" kern="1200" dirty="0" err="1">
                <a:solidFill>
                  <a:schemeClr val="tx1"/>
                </a:solidFill>
                <a:effectLst/>
                <a:latin typeface="+mn-lt"/>
                <a:ea typeface="+mn-ea"/>
                <a:cs typeface="+mn-cs"/>
              </a:rPr>
              <a:t>exemplo</a:t>
            </a:r>
            <a:r>
              <a:rPr lang="en-GB" sz="1200" b="0" i="0" kern="1200" dirty="0">
                <a:solidFill>
                  <a:schemeClr val="tx1"/>
                </a:solidFill>
                <a:effectLst/>
                <a:latin typeface="+mn-lt"/>
                <a:ea typeface="+mn-ea"/>
                <a:cs typeface="+mn-cs"/>
              </a:rPr>
              <a:t> é o </a:t>
            </a:r>
            <a:r>
              <a:rPr lang="en-GB" sz="1200" b="0" i="0" kern="1200" dirty="0" err="1">
                <a:solidFill>
                  <a:schemeClr val="tx1"/>
                </a:solidFill>
                <a:effectLst/>
                <a:latin typeface="+mn-lt"/>
                <a:ea typeface="+mn-ea"/>
                <a:cs typeface="+mn-cs"/>
              </a:rPr>
              <a:t>spotify</a:t>
            </a:r>
            <a:r>
              <a:rPr lang="en-GB" sz="1200" b="0" i="0" kern="1200" dirty="0">
                <a:solidFill>
                  <a:schemeClr val="tx1"/>
                </a:solidFill>
                <a:effectLst/>
                <a:latin typeface="+mn-lt"/>
                <a:ea typeface="+mn-ea"/>
                <a:cs typeface="+mn-cs"/>
              </a:rPr>
              <a:t> – a </a:t>
            </a:r>
            <a:r>
              <a:rPr lang="en-GB" sz="1200" b="0" i="0" kern="1200" dirty="0" err="1">
                <a:solidFill>
                  <a:schemeClr val="tx1"/>
                </a:solidFill>
                <a:effectLst/>
                <a:latin typeface="+mn-lt"/>
                <a:ea typeface="+mn-ea"/>
                <a:cs typeface="+mn-cs"/>
              </a:rPr>
              <a:t>proposta</a:t>
            </a:r>
            <a:r>
              <a:rPr lang="en-GB" sz="1200" b="0" i="0" kern="1200" dirty="0">
                <a:solidFill>
                  <a:schemeClr val="tx1"/>
                </a:solidFill>
                <a:effectLst/>
                <a:latin typeface="+mn-lt"/>
                <a:ea typeface="+mn-ea"/>
                <a:cs typeface="+mn-cs"/>
              </a:rPr>
              <a:t> d </a:t>
            </a:r>
            <a:r>
              <a:rPr lang="en-GB" sz="1200" b="0" i="0" kern="1200" dirty="0" err="1">
                <a:solidFill>
                  <a:schemeClr val="tx1"/>
                </a:solidFill>
                <a:effectLst/>
                <a:latin typeface="+mn-lt"/>
                <a:ea typeface="+mn-ea"/>
                <a:cs typeface="+mn-cs"/>
              </a:rPr>
              <a:t>evalor</a:t>
            </a:r>
            <a:r>
              <a:rPr lang="en-GB" sz="1200" b="0" i="0" kern="1200" dirty="0">
                <a:solidFill>
                  <a:schemeClr val="tx1"/>
                </a:solidFill>
                <a:effectLst/>
                <a:latin typeface="+mn-lt"/>
                <a:ea typeface="+mn-ea"/>
                <a:cs typeface="+mn-cs"/>
              </a:rPr>
              <a:t> do </a:t>
            </a:r>
            <a:r>
              <a:rPr lang="en-GB" sz="1200" b="0" i="0" kern="1200" dirty="0" err="1">
                <a:solidFill>
                  <a:schemeClr val="tx1"/>
                </a:solidFill>
                <a:effectLst/>
                <a:latin typeface="+mn-lt"/>
                <a:ea typeface="+mn-ea"/>
                <a:cs typeface="+mn-cs"/>
              </a:rPr>
              <a:t>spotify</a:t>
            </a:r>
            <a:r>
              <a:rPr lang="en-GB" sz="1200" b="0" i="0" kern="1200" dirty="0">
                <a:solidFill>
                  <a:schemeClr val="tx1"/>
                </a:solidFill>
                <a:effectLst/>
                <a:latin typeface="+mn-lt"/>
                <a:ea typeface="+mn-ea"/>
                <a:cs typeface="+mn-cs"/>
              </a:rPr>
              <a:t> divide-se </a:t>
            </a:r>
            <a:r>
              <a:rPr lang="en-GB" sz="1200" b="0" i="0" kern="1200" dirty="0" err="1">
                <a:solidFill>
                  <a:schemeClr val="tx1"/>
                </a:solidFill>
                <a:effectLst/>
                <a:latin typeface="+mn-lt"/>
                <a:ea typeface="+mn-ea"/>
                <a:cs typeface="+mn-cs"/>
              </a:rPr>
              <a:t>em</a:t>
            </a:r>
            <a:r>
              <a:rPr lang="en-GB" sz="1200" b="0" i="0" kern="1200" dirty="0">
                <a:solidFill>
                  <a:schemeClr val="tx1"/>
                </a:solidFill>
                <a:effectLst/>
                <a:latin typeface="+mn-lt"/>
                <a:ea typeface="+mn-ea"/>
                <a:cs typeface="+mn-cs"/>
              </a:rPr>
              <a:t> 5 </a:t>
            </a:r>
            <a:r>
              <a:rPr lang="en-GB" sz="1200" b="0" i="0" kern="1200" dirty="0" err="1">
                <a:solidFill>
                  <a:schemeClr val="tx1"/>
                </a:solidFill>
                <a:effectLst/>
                <a:latin typeface="+mn-lt"/>
                <a:ea typeface="+mn-ea"/>
                <a:cs typeface="+mn-cs"/>
              </a:rPr>
              <a:t>pontos</a:t>
            </a:r>
            <a:r>
              <a:rPr lang="en-GB" sz="1200" b="0" i="0" kern="1200" dirty="0">
                <a:solidFill>
                  <a:schemeClr val="tx1"/>
                </a:solidFill>
                <a:effectLst/>
                <a:latin typeface="+mn-lt"/>
                <a:ea typeface="+mn-ea"/>
                <a:cs typeface="+mn-cs"/>
              </a:rPr>
              <a:t> – </a:t>
            </a:r>
            <a:r>
              <a:rPr lang="en-GB" sz="1200" b="0" i="0" kern="1200" dirty="0" err="1">
                <a:solidFill>
                  <a:schemeClr val="tx1"/>
                </a:solidFill>
                <a:effectLst/>
                <a:latin typeface="+mn-lt"/>
                <a:ea typeface="+mn-ea"/>
                <a:cs typeface="+mn-cs"/>
              </a:rPr>
              <a:t>acessível</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barato</a:t>
            </a:r>
            <a:r>
              <a:rPr lang="en-GB" sz="1200" b="0" i="0" kern="1200" dirty="0">
                <a:solidFill>
                  <a:schemeClr val="tx1"/>
                </a:solidFill>
                <a:effectLst/>
                <a:latin typeface="+mn-lt"/>
                <a:ea typeface="+mn-ea"/>
                <a:cs typeface="+mn-cs"/>
              </a:rPr>
              <a:t>, Customizável, </a:t>
            </a:r>
            <a:r>
              <a:rPr lang="en-GB" sz="1200" b="0" i="0" kern="1200" dirty="0" err="1">
                <a:solidFill>
                  <a:schemeClr val="tx1"/>
                </a:solidFill>
                <a:effectLst/>
                <a:latin typeface="+mn-lt"/>
                <a:ea typeface="+mn-ea"/>
                <a:cs typeface="+mn-cs"/>
              </a:rPr>
              <a:t>desempenho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marca</a:t>
            </a:r>
            <a:r>
              <a:rPr lang="en-GB" sz="1200" b="0" i="0" kern="1200" dirty="0">
                <a:solidFill>
                  <a:schemeClr val="tx1"/>
                </a:solidFill>
                <a:effectLst/>
                <a:latin typeface="+mn-lt"/>
                <a:ea typeface="+mn-ea"/>
                <a:cs typeface="+mn-cs"/>
              </a:rPr>
              <a:t>/status</a:t>
            </a:r>
          </a:p>
          <a:p>
            <a:r>
              <a:rPr lang="en-GB" sz="1200" b="0" i="0" kern="1200" dirty="0">
                <a:solidFill>
                  <a:schemeClr val="tx1"/>
                </a:solidFill>
                <a:effectLst/>
                <a:latin typeface="+mn-lt"/>
                <a:ea typeface="+mn-ea"/>
                <a:cs typeface="+mn-cs"/>
              </a:rPr>
              <a:t>Para </a:t>
            </a:r>
            <a:r>
              <a:rPr lang="en-GB" sz="1200" b="0" i="0" kern="1200" dirty="0" err="1">
                <a:solidFill>
                  <a:schemeClr val="tx1"/>
                </a:solidFill>
                <a:effectLst/>
                <a:latin typeface="+mn-lt"/>
                <a:ea typeface="+mn-ea"/>
                <a:cs typeface="+mn-cs"/>
              </a:rPr>
              <a:t>os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seus</a:t>
            </a:r>
            <a:r>
              <a:rPr lang="en-GB" sz="1200" b="0" i="0" kern="1200" dirty="0">
                <a:solidFill>
                  <a:schemeClr val="tx1"/>
                </a:solidFill>
                <a:effectLst/>
                <a:latin typeface="+mn-lt"/>
                <a:ea typeface="+mn-ea"/>
                <a:cs typeface="+mn-cs"/>
              </a:rPr>
              <a:t> clients </a:t>
            </a:r>
            <a:r>
              <a:rPr lang="en-GB" sz="1200" b="0" i="0" kern="1200" dirty="0" err="1">
                <a:solidFill>
                  <a:schemeClr val="tx1"/>
                </a:solidFill>
                <a:effectLst/>
                <a:latin typeface="+mn-lt"/>
                <a:ea typeface="+mn-ea"/>
                <a:cs typeface="+mn-cs"/>
              </a:rPr>
              <a:t>artistas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oferece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uma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plataforma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em</a:t>
            </a:r>
            <a:r>
              <a:rPr lang="en-GB" sz="1200" b="0" i="0" kern="1200" dirty="0">
                <a:solidFill>
                  <a:schemeClr val="tx1"/>
                </a:solidFill>
                <a:effectLst/>
                <a:latin typeface="+mn-lt"/>
                <a:ea typeface="+mn-ea"/>
                <a:cs typeface="+mn-cs"/>
              </a:rPr>
              <a:t> que </a:t>
            </a:r>
            <a:r>
              <a:rPr lang="en-GB" sz="1200" b="0" i="0" kern="1200" dirty="0" err="1">
                <a:solidFill>
                  <a:schemeClr val="tx1"/>
                </a:solidFill>
                <a:effectLst/>
                <a:latin typeface="+mn-lt"/>
                <a:ea typeface="+mn-ea"/>
                <a:cs typeface="+mn-cs"/>
              </a:rPr>
              <a:t>estes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podem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ganhar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dinheiro</a:t>
            </a:r>
            <a:r>
              <a:rPr lang="en-GB" sz="1200" b="0" i="0" kern="1200" dirty="0">
                <a:solidFill>
                  <a:schemeClr val="tx1"/>
                </a:solidFill>
                <a:effectLst/>
                <a:latin typeface="+mn-lt"/>
                <a:ea typeface="+mn-ea"/>
                <a:cs typeface="+mn-cs"/>
              </a:rPr>
              <a:t> com a </a:t>
            </a:r>
            <a:r>
              <a:rPr lang="en-GB" sz="1200" b="0" i="0" kern="1200" dirty="0" err="1">
                <a:solidFill>
                  <a:schemeClr val="tx1"/>
                </a:solidFill>
                <a:effectLst/>
                <a:latin typeface="+mn-lt"/>
                <a:ea typeface="+mn-ea"/>
                <a:cs typeface="+mn-cs"/>
              </a:rPr>
              <a:t>sua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música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tem</a:t>
            </a:r>
            <a:r>
              <a:rPr lang="en-GB" sz="1200" b="0" i="0" kern="1200" dirty="0">
                <a:solidFill>
                  <a:schemeClr val="tx1"/>
                </a:solidFill>
                <a:effectLst/>
                <a:latin typeface="+mn-lt"/>
                <a:ea typeface="+mn-ea"/>
                <a:cs typeface="+mn-cs"/>
              </a:rPr>
              <a:t> um </a:t>
            </a:r>
            <a:r>
              <a:rPr lang="en-GB" sz="1200" b="0" i="0" kern="1200" dirty="0" err="1">
                <a:solidFill>
                  <a:schemeClr val="tx1"/>
                </a:solidFill>
                <a:effectLst/>
                <a:latin typeface="+mn-lt"/>
                <a:ea typeface="+mn-ea"/>
                <a:cs typeface="+mn-cs"/>
              </a:rPr>
              <a:t>serviço</a:t>
            </a:r>
            <a:r>
              <a:rPr lang="en-GB" sz="1200" b="0" i="0" kern="1200" dirty="0">
                <a:solidFill>
                  <a:schemeClr val="tx1"/>
                </a:solidFill>
                <a:effectLst/>
                <a:latin typeface="+mn-lt"/>
                <a:ea typeface="+mn-ea"/>
                <a:cs typeface="+mn-cs"/>
              </a:rPr>
              <a:t> que é gratis e outro </a:t>
            </a:r>
            <a:r>
              <a:rPr lang="en-GB" sz="1200" b="0" i="0" kern="1200" dirty="0" err="1">
                <a:solidFill>
                  <a:schemeClr val="tx1"/>
                </a:solidFill>
                <a:effectLst/>
                <a:latin typeface="+mn-lt"/>
                <a:ea typeface="+mn-ea"/>
                <a:cs typeface="+mn-cs"/>
              </a:rPr>
              <a:t>pago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sem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anúncios</a:t>
            </a:r>
            <a:r>
              <a:rPr lang="en-GB" sz="1200" b="0" i="0" kern="1200" dirty="0">
                <a:solidFill>
                  <a:schemeClr val="tx1"/>
                </a:solidFill>
                <a:effectLst/>
                <a:latin typeface="+mn-lt"/>
                <a:ea typeface="+mn-ea"/>
                <a:cs typeface="+mn-cs"/>
              </a:rPr>
              <a:t> e </a:t>
            </a:r>
            <a:r>
              <a:rPr lang="en-GB" sz="1200" b="0" i="0" kern="1200" dirty="0" err="1">
                <a:solidFill>
                  <a:schemeClr val="tx1"/>
                </a:solidFill>
                <a:effectLst/>
                <a:latin typeface="+mn-lt"/>
                <a:ea typeface="+mn-ea"/>
                <a:cs typeface="+mn-cs"/>
              </a:rPr>
              <a:t>ainda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deixa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cleintes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testarem</a:t>
            </a:r>
            <a:r>
              <a:rPr lang="en-GB" sz="1200" b="0" i="0" kern="1200" dirty="0">
                <a:solidFill>
                  <a:schemeClr val="tx1"/>
                </a:solidFill>
                <a:effectLst/>
                <a:latin typeface="+mn-lt"/>
                <a:ea typeface="+mn-ea"/>
                <a:cs typeface="+mn-cs"/>
              </a:rPr>
              <a:t> o </a:t>
            </a:r>
            <a:r>
              <a:rPr lang="en-GB" sz="1200" b="0" i="0" kern="1200" dirty="0" err="1">
                <a:solidFill>
                  <a:schemeClr val="tx1"/>
                </a:solidFill>
                <a:effectLst/>
                <a:latin typeface="+mn-lt"/>
                <a:ea typeface="+mn-ea"/>
                <a:cs typeface="+mn-cs"/>
              </a:rPr>
              <a:t>serviço</a:t>
            </a:r>
            <a:r>
              <a:rPr lang="en-GB" sz="1200" b="0" i="0" kern="1200" dirty="0">
                <a:solidFill>
                  <a:schemeClr val="tx1"/>
                </a:solidFill>
                <a:effectLst/>
                <a:latin typeface="+mn-lt"/>
                <a:ea typeface="+mn-ea"/>
                <a:cs typeface="+mn-cs"/>
              </a:rPr>
              <a:t> por </a:t>
            </a:r>
            <a:r>
              <a:rPr lang="en-GB" sz="1200" b="0" i="0" kern="1200" dirty="0" err="1">
                <a:solidFill>
                  <a:schemeClr val="tx1"/>
                </a:solidFill>
                <a:effectLst/>
                <a:latin typeface="+mn-lt"/>
                <a:ea typeface="+mn-ea"/>
                <a:cs typeface="+mn-cs"/>
              </a:rPr>
              <a:t>pago</a:t>
            </a:r>
            <a:r>
              <a:rPr lang="en-GB" sz="1200" b="0" i="0" kern="1200" dirty="0">
                <a:solidFill>
                  <a:schemeClr val="tx1"/>
                </a:solidFill>
                <a:effectLst/>
                <a:latin typeface="+mn-lt"/>
                <a:ea typeface="+mn-ea"/>
                <a:cs typeface="+mn-cs"/>
              </a:rPr>
              <a:t> por 30 </a:t>
            </a:r>
            <a:r>
              <a:rPr lang="en-GB" sz="1200" b="0" i="0" kern="1200" dirty="0" err="1">
                <a:solidFill>
                  <a:schemeClr val="tx1"/>
                </a:solidFill>
                <a:effectLst/>
                <a:latin typeface="+mn-lt"/>
                <a:ea typeface="+mn-ea"/>
                <a:cs typeface="+mn-cs"/>
              </a:rPr>
              <a:t>dias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sem</a:t>
            </a:r>
            <a:r>
              <a:rPr lang="en-GB" sz="1200" b="0" i="0" kern="1200" dirty="0">
                <a:solidFill>
                  <a:schemeClr val="tx1"/>
                </a:solidFill>
                <a:effectLst/>
                <a:latin typeface="+mn-lt"/>
                <a:ea typeface="+mn-ea"/>
                <a:cs typeface="+mn-cs"/>
              </a:rPr>
              <a:t> custos. É Customizável pois o </a:t>
            </a:r>
            <a:r>
              <a:rPr lang="en-GB" sz="1200" b="0" i="0" kern="1200" dirty="0" err="1">
                <a:solidFill>
                  <a:schemeClr val="tx1"/>
                </a:solidFill>
                <a:effectLst/>
                <a:latin typeface="+mn-lt"/>
                <a:ea typeface="+mn-ea"/>
                <a:cs typeface="+mn-cs"/>
              </a:rPr>
              <a:t>consumidor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pode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escolher</a:t>
            </a:r>
            <a:r>
              <a:rPr lang="en-GB" sz="1200" b="0" i="0" kern="1200" dirty="0">
                <a:solidFill>
                  <a:schemeClr val="tx1"/>
                </a:solidFill>
                <a:effectLst/>
                <a:latin typeface="+mn-lt"/>
                <a:ea typeface="+mn-ea"/>
                <a:cs typeface="+mn-cs"/>
              </a:rPr>
              <a:t> as </a:t>
            </a:r>
            <a:r>
              <a:rPr lang="en-GB" sz="1200" b="0" i="0" kern="1200" dirty="0" err="1">
                <a:solidFill>
                  <a:schemeClr val="tx1"/>
                </a:solidFill>
                <a:effectLst/>
                <a:latin typeface="+mn-lt"/>
                <a:ea typeface="+mn-ea"/>
                <a:cs typeface="+mn-cs"/>
              </a:rPr>
              <a:t>suas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músicas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criar</a:t>
            </a:r>
            <a:r>
              <a:rPr lang="en-GB" sz="1200" b="0" i="0" kern="1200" dirty="0">
                <a:solidFill>
                  <a:schemeClr val="tx1"/>
                </a:solidFill>
                <a:effectLst/>
                <a:latin typeface="+mn-lt"/>
                <a:ea typeface="+mn-ea"/>
                <a:cs typeface="+mn-cs"/>
              </a:rPr>
              <a:t> as </a:t>
            </a:r>
            <a:r>
              <a:rPr lang="en-GB" sz="1200" b="0" i="0" kern="1200" dirty="0" err="1">
                <a:solidFill>
                  <a:schemeClr val="tx1"/>
                </a:solidFill>
                <a:effectLst/>
                <a:latin typeface="+mn-lt"/>
                <a:ea typeface="+mn-ea"/>
                <a:cs typeface="+mn-cs"/>
              </a:rPr>
              <a:t>suas</a:t>
            </a:r>
            <a:r>
              <a:rPr lang="en-GB" sz="1200" b="0" i="0" kern="1200" dirty="0">
                <a:solidFill>
                  <a:schemeClr val="tx1"/>
                </a:solidFill>
                <a:effectLst/>
                <a:latin typeface="+mn-lt"/>
                <a:ea typeface="+mn-ea"/>
                <a:cs typeface="+mn-cs"/>
              </a:rPr>
              <a:t> playlists</a:t>
            </a:r>
          </a:p>
          <a:p>
            <a:endParaRPr lang="en-GB" sz="1200" b="1" i="0" kern="1200" dirty="0">
              <a:solidFill>
                <a:schemeClr val="tx1"/>
              </a:solidFill>
              <a:effectLst/>
              <a:latin typeface="+mn-lt"/>
              <a:ea typeface="+mn-ea"/>
              <a:cs typeface="+mn-cs"/>
            </a:endParaRPr>
          </a:p>
          <a:p>
            <a:r>
              <a:rPr lang="en-GB" dirty="0" err="1"/>
              <a:t>Alguma</a:t>
            </a:r>
            <a:r>
              <a:rPr lang="en-GB" dirty="0"/>
              <a:t> </a:t>
            </a:r>
            <a:r>
              <a:rPr lang="en-GB" dirty="0" err="1"/>
              <a:t>questão</a:t>
            </a:r>
            <a:r>
              <a:rPr lang="en-GB" dirty="0"/>
              <a:t> </a:t>
            </a:r>
            <a:r>
              <a:rPr lang="en-GB" dirty="0" err="1"/>
              <a:t>sobre</a:t>
            </a:r>
            <a:r>
              <a:rPr lang="en-GB" dirty="0"/>
              <a:t> a p</a:t>
            </a:r>
            <a:endParaRPr dirty="0"/>
          </a:p>
        </p:txBody>
      </p:sp>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8606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Boa </a:t>
            </a:r>
            <a:r>
              <a:rPr lang="en-GB" dirty="0" err="1"/>
              <a:t>tarde</a:t>
            </a:r>
            <a:r>
              <a:rPr lang="en-GB" dirty="0"/>
              <a:t> a </a:t>
            </a:r>
            <a:r>
              <a:rPr lang="en-GB" dirty="0" err="1"/>
              <a:t>todos</a:t>
            </a:r>
            <a:r>
              <a:rPr lang="en-GB" dirty="0"/>
              <a:t>. </a:t>
            </a:r>
            <a:r>
              <a:rPr lang="en-GB" dirty="0" err="1"/>
              <a:t>Espero</a:t>
            </a:r>
            <a:r>
              <a:rPr lang="en-GB" dirty="0"/>
              <a:t> que </a:t>
            </a:r>
            <a:r>
              <a:rPr lang="en-GB" dirty="0" err="1"/>
              <a:t>todos</a:t>
            </a:r>
            <a:r>
              <a:rPr lang="en-GB" dirty="0"/>
              <a:t> </a:t>
            </a:r>
            <a:r>
              <a:rPr lang="en-GB" dirty="0" err="1"/>
              <a:t>estejam</a:t>
            </a:r>
            <a:r>
              <a:rPr lang="en-GB" dirty="0"/>
              <a:t> </a:t>
            </a:r>
            <a:r>
              <a:rPr lang="en-GB" dirty="0" err="1"/>
              <a:t>bem</a:t>
            </a:r>
            <a:r>
              <a:rPr lang="en-GB" dirty="0"/>
              <a:t>.</a:t>
            </a:r>
          </a:p>
          <a:p>
            <a:r>
              <a:rPr lang="en-GB" dirty="0" err="1"/>
              <a:t>Hoje</a:t>
            </a:r>
            <a:r>
              <a:rPr lang="en-GB" dirty="0"/>
              <a:t> </a:t>
            </a:r>
            <a:r>
              <a:rPr lang="en-GB" dirty="0" err="1"/>
              <a:t>vamos</a:t>
            </a:r>
            <a:r>
              <a:rPr lang="en-GB" dirty="0"/>
              <a:t> </a:t>
            </a:r>
            <a:r>
              <a:rPr lang="en-GB" dirty="0" err="1"/>
              <a:t>tentar</a:t>
            </a:r>
            <a:r>
              <a:rPr lang="en-GB" dirty="0"/>
              <a:t> </a:t>
            </a:r>
            <a:r>
              <a:rPr lang="en-GB" dirty="0" err="1"/>
              <a:t>registar</a:t>
            </a:r>
            <a:r>
              <a:rPr lang="en-GB" dirty="0"/>
              <a:t> as </a:t>
            </a:r>
            <a:r>
              <a:rPr lang="en-GB" dirty="0" err="1"/>
              <a:t>presenças</a:t>
            </a:r>
            <a:r>
              <a:rPr lang="en-GB" dirty="0"/>
              <a:t> de forma </a:t>
            </a:r>
            <a:r>
              <a:rPr lang="en-GB" dirty="0" err="1"/>
              <a:t>diferente</a:t>
            </a:r>
            <a:r>
              <a:rPr lang="en-GB" dirty="0"/>
              <a:t>:</a:t>
            </a:r>
          </a:p>
          <a:p>
            <a:endParaRPr lang="en-GB" dirty="0"/>
          </a:p>
          <a:p>
            <a:r>
              <a:rPr lang="en-GB" dirty="0"/>
              <a:t>ITT: </a:t>
            </a:r>
            <a:r>
              <a:rPr lang="en-GB" dirty="0" err="1"/>
              <a:t>usem</a:t>
            </a:r>
            <a:r>
              <a:rPr lang="en-GB" dirty="0"/>
              <a:t> a google sheet que </a:t>
            </a:r>
            <a:r>
              <a:rPr lang="en-GB" dirty="0" err="1"/>
              <a:t>está</a:t>
            </a:r>
            <a:r>
              <a:rPr lang="en-GB" dirty="0"/>
              <a:t> </a:t>
            </a:r>
            <a:r>
              <a:rPr lang="en-GB" dirty="0" err="1"/>
              <a:t>na</a:t>
            </a:r>
            <a:r>
              <a:rPr lang="en-GB" dirty="0"/>
              <a:t> pasta </a:t>
            </a:r>
            <a:r>
              <a:rPr lang="en-GB" dirty="0" err="1"/>
              <a:t>partilhada</a:t>
            </a:r>
            <a:r>
              <a:rPr lang="en-GB" dirty="0"/>
              <a:t> para </a:t>
            </a:r>
            <a:r>
              <a:rPr lang="en-GB" dirty="0" err="1"/>
              <a:t>fazer</a:t>
            </a:r>
            <a:r>
              <a:rPr lang="en-GB" dirty="0"/>
              <a:t> o </a:t>
            </a:r>
            <a:r>
              <a:rPr lang="en-GB" dirty="0" err="1"/>
              <a:t>registo</a:t>
            </a:r>
            <a:r>
              <a:rPr lang="en-GB" dirty="0"/>
              <a:t> das </a:t>
            </a:r>
            <a:r>
              <a:rPr lang="en-GB" dirty="0" err="1"/>
              <a:t>vossas</a:t>
            </a:r>
            <a:r>
              <a:rPr lang="en-GB" dirty="0"/>
              <a:t> </a:t>
            </a:r>
            <a:r>
              <a:rPr lang="en-GB" dirty="0" err="1"/>
              <a:t>presenças</a:t>
            </a:r>
            <a:r>
              <a:rPr lang="en-GB" dirty="0"/>
              <a:t>. </a:t>
            </a:r>
            <a:r>
              <a:rPr lang="en-GB" dirty="0" err="1"/>
              <a:t>Vejam</a:t>
            </a:r>
            <a:r>
              <a:rPr lang="en-GB" dirty="0"/>
              <a:t> </a:t>
            </a:r>
            <a:r>
              <a:rPr lang="en-GB" dirty="0" err="1"/>
              <a:t>lá</a:t>
            </a:r>
            <a:r>
              <a:rPr lang="en-GB" dirty="0"/>
              <a:t> se </a:t>
            </a:r>
            <a:r>
              <a:rPr lang="en-GB" dirty="0" err="1"/>
              <a:t>conseguem</a:t>
            </a:r>
            <a:r>
              <a:rPr lang="en-GB" dirty="0"/>
              <a:t>. Se </a:t>
            </a:r>
            <a:r>
              <a:rPr lang="en-GB" dirty="0" err="1"/>
              <a:t>não</a:t>
            </a:r>
            <a:r>
              <a:rPr lang="en-GB" dirty="0"/>
              <a:t> der,</a:t>
            </a:r>
          </a:p>
          <a:p>
            <a:r>
              <a:rPr lang="en-GB" dirty="0" err="1"/>
              <a:t>Fazemos</a:t>
            </a:r>
            <a:r>
              <a:rPr lang="en-GB" dirty="0"/>
              <a:t> o </a:t>
            </a:r>
            <a:r>
              <a:rPr lang="en-GB" dirty="0" err="1"/>
              <a:t>mesmo</a:t>
            </a:r>
            <a:r>
              <a:rPr lang="en-GB" dirty="0"/>
              <a:t> </a:t>
            </a:r>
            <a:r>
              <a:rPr lang="en-GB" dirty="0" err="1"/>
              <a:t>esquema</a:t>
            </a:r>
            <a:r>
              <a:rPr lang="en-GB" dirty="0"/>
              <a:t> que </a:t>
            </a:r>
            <a:r>
              <a:rPr lang="en-GB" dirty="0" err="1"/>
              <a:t>na</a:t>
            </a:r>
            <a:r>
              <a:rPr lang="en-GB" dirty="0"/>
              <a:t> </a:t>
            </a:r>
            <a:r>
              <a:rPr lang="en-GB" dirty="0" err="1"/>
              <a:t>última</a:t>
            </a:r>
            <a:r>
              <a:rPr lang="en-GB" dirty="0"/>
              <a:t> aula e </a:t>
            </a:r>
            <a:r>
              <a:rPr lang="en-GB" dirty="0" err="1"/>
              <a:t>escrevem</a:t>
            </a:r>
            <a:r>
              <a:rPr lang="en-GB" dirty="0"/>
              <a:t> o </a:t>
            </a:r>
            <a:r>
              <a:rPr lang="en-GB" dirty="0" err="1"/>
              <a:t>vosso</a:t>
            </a:r>
            <a:r>
              <a:rPr lang="en-GB" dirty="0"/>
              <a:t> </a:t>
            </a:r>
            <a:r>
              <a:rPr lang="en-GB" dirty="0" err="1"/>
              <a:t>npme</a:t>
            </a:r>
            <a:r>
              <a:rPr lang="en-GB" dirty="0"/>
              <a:t> e n.º no chat.</a:t>
            </a:r>
          </a:p>
          <a:p>
            <a:r>
              <a:rPr lang="en-GB" dirty="0" err="1"/>
              <a:t>Presenças</a:t>
            </a:r>
            <a:r>
              <a:rPr lang="en-GB" dirty="0"/>
              <a:t>: https://drive.google.com/open?id=1M8cqDzOf3Vv63e0gj6Pj59lBRAwOyB1EaRZG3RH3L0I</a:t>
            </a:r>
          </a:p>
          <a:p>
            <a:r>
              <a:rPr lang="en-GB" dirty="0" err="1"/>
              <a:t>Entrega</a:t>
            </a:r>
            <a:r>
              <a:rPr lang="en-GB" dirty="0"/>
              <a:t> das </a:t>
            </a:r>
            <a:r>
              <a:rPr lang="en-GB" dirty="0" err="1"/>
              <a:t>ideias</a:t>
            </a:r>
            <a:r>
              <a:rPr lang="en-GB" dirty="0"/>
              <a:t> de </a:t>
            </a:r>
            <a:r>
              <a:rPr lang="en-GB" dirty="0" err="1"/>
              <a:t>negócio</a:t>
            </a:r>
            <a:r>
              <a:rPr lang="en-GB" dirty="0"/>
              <a:t> – </a:t>
            </a:r>
            <a:r>
              <a:rPr lang="en-GB" dirty="0" err="1"/>
              <a:t>até</a:t>
            </a:r>
            <a:r>
              <a:rPr lang="en-GB" dirty="0"/>
              <a:t> à 4 </a:t>
            </a:r>
            <a:r>
              <a:rPr lang="en-GB" dirty="0" err="1"/>
              <a:t>semana</a:t>
            </a:r>
            <a:r>
              <a:rPr lang="en-GB" dirty="0"/>
              <a:t> – 27 de </a:t>
            </a:r>
            <a:r>
              <a:rPr lang="en-GB" dirty="0" err="1"/>
              <a:t>Março</a:t>
            </a:r>
            <a:endParaRPr lang="en-GB" dirty="0"/>
          </a:p>
          <a:p>
            <a:endParaRPr lang="en-GB" dirty="0"/>
          </a:p>
          <a:p>
            <a:r>
              <a:rPr lang="en-GB" dirty="0"/>
              <a:t>IE + TTC : https://drive.google.com/open?id=1Delf3aA21hyqXfSZ_pgGTAkfJCnA6bq5</a:t>
            </a:r>
          </a:p>
          <a:p>
            <a:r>
              <a:rPr lang="en-GB" dirty="0" err="1"/>
              <a:t>Presenças</a:t>
            </a:r>
            <a:r>
              <a:rPr lang="en-GB" dirty="0"/>
              <a:t>: https://drive.google.com/open?id=1uSPdvnsXuVzjl_5KsXoPHO1bEvolHrl7CEGzBEX08Kc</a:t>
            </a:r>
          </a:p>
          <a:p>
            <a:r>
              <a:rPr lang="en-GB" dirty="0" err="1"/>
              <a:t>Entrega</a:t>
            </a:r>
            <a:r>
              <a:rPr lang="en-GB" dirty="0"/>
              <a:t> das </a:t>
            </a:r>
            <a:r>
              <a:rPr lang="en-GB" dirty="0" err="1"/>
              <a:t>ideias</a:t>
            </a:r>
            <a:r>
              <a:rPr lang="en-GB" dirty="0"/>
              <a:t> de </a:t>
            </a:r>
            <a:r>
              <a:rPr lang="en-GB" dirty="0" err="1"/>
              <a:t>negócio</a:t>
            </a:r>
            <a:r>
              <a:rPr lang="en-GB" dirty="0"/>
              <a:t> – </a:t>
            </a:r>
            <a:r>
              <a:rPr lang="en-GB" dirty="0" err="1"/>
              <a:t>até</a:t>
            </a:r>
            <a:r>
              <a:rPr lang="en-GB" dirty="0"/>
              <a:t> 4 </a:t>
            </a:r>
            <a:r>
              <a:rPr lang="en-GB" dirty="0" err="1"/>
              <a:t>semana</a:t>
            </a:r>
            <a:r>
              <a:rPr lang="en-GB" dirty="0"/>
              <a:t> – 27 de </a:t>
            </a:r>
            <a:r>
              <a:rPr lang="en-GB" dirty="0" err="1"/>
              <a:t>Março</a:t>
            </a:r>
            <a:endParaRPr lang="en-GB" dirty="0"/>
          </a:p>
          <a:p>
            <a:endParaRPr lang="en-GB" dirty="0"/>
          </a:p>
          <a:p>
            <a:r>
              <a:rPr lang="en-GB" dirty="0"/>
              <a:t>Se </a:t>
            </a:r>
            <a:r>
              <a:rPr lang="en-GB" dirty="0" err="1"/>
              <a:t>algum</a:t>
            </a:r>
            <a:r>
              <a:rPr lang="en-GB" dirty="0"/>
              <a:t> de </a:t>
            </a:r>
            <a:r>
              <a:rPr lang="en-GB" dirty="0" err="1"/>
              <a:t>vocês</a:t>
            </a:r>
            <a:r>
              <a:rPr lang="en-GB" dirty="0"/>
              <a:t> </a:t>
            </a:r>
            <a:r>
              <a:rPr lang="en-GB" dirty="0" err="1"/>
              <a:t>estiver</a:t>
            </a:r>
            <a:r>
              <a:rPr lang="en-GB" dirty="0"/>
              <a:t> a </a:t>
            </a:r>
            <a:r>
              <a:rPr lang="en-GB" dirty="0" err="1"/>
              <a:t>ter</a:t>
            </a:r>
            <a:r>
              <a:rPr lang="en-GB" dirty="0"/>
              <a:t> </a:t>
            </a:r>
            <a:r>
              <a:rPr lang="en-GB" dirty="0" err="1"/>
              <a:t>constrangimentos</a:t>
            </a:r>
            <a:r>
              <a:rPr lang="en-GB" dirty="0"/>
              <a:t> a </a:t>
            </a:r>
            <a:r>
              <a:rPr lang="en-GB" dirty="0" err="1"/>
              <a:t>assistir</a:t>
            </a:r>
            <a:r>
              <a:rPr lang="en-GB" dirty="0"/>
              <a:t> </a:t>
            </a:r>
            <a:r>
              <a:rPr lang="en-GB" dirty="0" err="1"/>
              <a:t>às</a:t>
            </a:r>
            <a:r>
              <a:rPr lang="en-GB" dirty="0"/>
              <a:t> aulas por </a:t>
            </a:r>
            <a:r>
              <a:rPr lang="en-GB" dirty="0" err="1"/>
              <a:t>videoconferencia</a:t>
            </a:r>
            <a:r>
              <a:rPr lang="en-GB" dirty="0"/>
              <a:t>, por </a:t>
            </a:r>
            <a:r>
              <a:rPr lang="en-GB" dirty="0" err="1"/>
              <a:t>falta</a:t>
            </a:r>
            <a:r>
              <a:rPr lang="en-GB" dirty="0"/>
              <a:t> de net, </a:t>
            </a:r>
            <a:r>
              <a:rPr lang="en-GB" dirty="0" err="1"/>
              <a:t>computador</a:t>
            </a:r>
            <a:r>
              <a:rPr lang="en-GB" dirty="0"/>
              <a:t>, </a:t>
            </a:r>
            <a:r>
              <a:rPr lang="en-GB" dirty="0" err="1"/>
              <a:t>doença</a:t>
            </a:r>
            <a:r>
              <a:rPr lang="en-GB" dirty="0"/>
              <a:t>, por favour </a:t>
            </a:r>
            <a:r>
              <a:rPr lang="en-GB" dirty="0" err="1"/>
              <a:t>mandem</a:t>
            </a:r>
            <a:r>
              <a:rPr lang="en-GB" dirty="0"/>
              <a:t>-me e-mail que é para a </a:t>
            </a:r>
            <a:r>
              <a:rPr lang="en-GB" dirty="0" err="1"/>
              <a:t>situação</a:t>
            </a:r>
            <a:r>
              <a:rPr lang="en-GB" dirty="0"/>
              <a:t> </a:t>
            </a:r>
            <a:r>
              <a:rPr lang="en-GB" dirty="0" err="1"/>
              <a:t>estar</a:t>
            </a:r>
            <a:r>
              <a:rPr lang="en-GB" dirty="0"/>
              <a:t> </a:t>
            </a:r>
            <a:r>
              <a:rPr lang="en-GB" dirty="0" err="1"/>
              <a:t>assinalada</a:t>
            </a:r>
            <a:r>
              <a:rPr lang="en-GB" dirty="0"/>
              <a:t>.</a:t>
            </a:r>
          </a:p>
        </p:txBody>
      </p:sp>
      <p:sp>
        <p:nvSpPr>
          <p:cNvPr id="4" name="Slide Number Placeholder 3"/>
          <p:cNvSpPr>
            <a:spLocks noGrp="1"/>
          </p:cNvSpPr>
          <p:nvPr>
            <p:ph type="sldNum" sz="quarter" idx="5"/>
          </p:nvPr>
        </p:nvSpPr>
        <p:spPr/>
        <p:txBody>
          <a:bodyPr/>
          <a:lstStyle/>
          <a:p>
            <a:fld id="{13CE3F60-5C8F-E644-8A95-F6891A9E724F}" type="slidenum">
              <a:rPr lang="en-US" smtClean="0"/>
              <a:t>2</a:t>
            </a:fld>
            <a:endParaRPr lang="en-US"/>
          </a:p>
        </p:txBody>
      </p:sp>
    </p:spTree>
    <p:extLst>
      <p:ext uri="{BB962C8B-B14F-4D97-AF65-F5344CB8AC3E}">
        <p14:creationId xmlns:p14="http://schemas.microsoft.com/office/powerpoint/2010/main" val="2629940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Todas</a:t>
            </a:r>
            <a:r>
              <a:rPr lang="en-GB" dirty="0"/>
              <a:t> as </a:t>
            </a:r>
            <a:r>
              <a:rPr lang="en-GB" dirty="0" err="1"/>
              <a:t>empresas</a:t>
            </a:r>
            <a:r>
              <a:rPr lang="en-GB" dirty="0"/>
              <a:t> </a:t>
            </a:r>
            <a:r>
              <a:rPr lang="en-GB" dirty="0" err="1"/>
              <a:t>devem</a:t>
            </a:r>
            <a:r>
              <a:rPr lang="en-GB" dirty="0"/>
              <a:t> </a:t>
            </a:r>
            <a:r>
              <a:rPr lang="en-GB" dirty="0" err="1"/>
              <a:t>ter</a:t>
            </a:r>
            <a:r>
              <a:rPr lang="en-GB" dirty="0"/>
              <a:t> </a:t>
            </a:r>
            <a:r>
              <a:rPr lang="en-GB" dirty="0" err="1"/>
              <a:t>uma</a:t>
            </a:r>
            <a:r>
              <a:rPr lang="en-GB" dirty="0"/>
              <a:t> boa </a:t>
            </a:r>
            <a:r>
              <a:rPr lang="en-GB" dirty="0" err="1"/>
              <a:t>estratégia</a:t>
            </a:r>
            <a:r>
              <a:rPr lang="en-GB" dirty="0"/>
              <a:t>. E </a:t>
            </a:r>
            <a:r>
              <a:rPr lang="en-GB" dirty="0" err="1"/>
              <a:t>uma</a:t>
            </a:r>
            <a:r>
              <a:rPr lang="en-GB" dirty="0"/>
              <a:t> boa </a:t>
            </a:r>
            <a:r>
              <a:rPr lang="en-GB" dirty="0" err="1"/>
              <a:t>estratégia</a:t>
            </a:r>
            <a:r>
              <a:rPr lang="en-GB" dirty="0"/>
              <a:t> </a:t>
            </a:r>
            <a:r>
              <a:rPr lang="en-GB" dirty="0" err="1"/>
              <a:t>passa</a:t>
            </a:r>
            <a:r>
              <a:rPr lang="en-GB" dirty="0"/>
              <a:t> </a:t>
            </a:r>
            <a:r>
              <a:rPr lang="en-GB" dirty="0" err="1"/>
              <a:t>mais</a:t>
            </a:r>
            <a:r>
              <a:rPr lang="en-GB" dirty="0"/>
              <a:t> por </a:t>
            </a:r>
            <a:r>
              <a:rPr lang="en-GB" dirty="0" err="1"/>
              <a:t>saber</a:t>
            </a:r>
            <a:r>
              <a:rPr lang="en-GB" dirty="0"/>
              <a:t> o que </a:t>
            </a:r>
            <a:r>
              <a:rPr lang="en-GB" dirty="0" err="1"/>
              <a:t>não</a:t>
            </a:r>
            <a:r>
              <a:rPr lang="en-GB" dirty="0"/>
              <a:t> </a:t>
            </a:r>
            <a:r>
              <a:rPr lang="en-GB" dirty="0" err="1"/>
              <a:t>vamos</a:t>
            </a:r>
            <a:r>
              <a:rPr lang="en-GB" dirty="0"/>
              <a:t> </a:t>
            </a:r>
            <a:r>
              <a:rPr lang="en-GB" dirty="0" err="1"/>
              <a:t>fazer</a:t>
            </a:r>
            <a:r>
              <a:rPr lang="en-GB" dirty="0"/>
              <a:t> do que o que </a:t>
            </a:r>
            <a:r>
              <a:rPr lang="en-GB" dirty="0" err="1"/>
              <a:t>vamos</a:t>
            </a:r>
            <a:r>
              <a:rPr lang="en-GB" dirty="0"/>
              <a:t> </a:t>
            </a:r>
            <a:r>
              <a:rPr lang="en-GB" dirty="0" err="1"/>
              <a:t>fazer</a:t>
            </a:r>
            <a:r>
              <a:rPr lang="en-GB" dirty="0"/>
              <a:t>.</a:t>
            </a:r>
          </a:p>
          <a:p>
            <a:endParaRPr lang="en-GB" dirty="0"/>
          </a:p>
          <a:p>
            <a:r>
              <a:rPr lang="en-GB" dirty="0"/>
              <a:t>A </a:t>
            </a:r>
            <a:r>
              <a:rPr lang="en-GB" dirty="0" err="1"/>
              <a:t>curva</a:t>
            </a:r>
            <a:r>
              <a:rPr lang="en-GB" dirty="0"/>
              <a:t> de </a:t>
            </a:r>
            <a:r>
              <a:rPr lang="en-GB" dirty="0" err="1"/>
              <a:t>valor</a:t>
            </a:r>
            <a:r>
              <a:rPr lang="en-GB" dirty="0"/>
              <a:t> é um </a:t>
            </a:r>
            <a:r>
              <a:rPr lang="en-GB" dirty="0" err="1"/>
              <a:t>conceito</a:t>
            </a:r>
            <a:r>
              <a:rPr lang="en-GB" dirty="0"/>
              <a:t> </a:t>
            </a:r>
            <a:r>
              <a:rPr lang="en-GB" dirty="0" err="1"/>
              <a:t>introduzido</a:t>
            </a:r>
            <a:r>
              <a:rPr lang="en-GB" dirty="0"/>
              <a:t> por 2 </a:t>
            </a:r>
            <a:r>
              <a:rPr lang="en-GB" dirty="0" err="1"/>
              <a:t>académicos</a:t>
            </a:r>
            <a:r>
              <a:rPr lang="en-GB" dirty="0"/>
              <a:t> </a:t>
            </a:r>
            <a:r>
              <a:rPr lang="en-GB" sz="1200" b="0" i="0" kern="1200" dirty="0">
                <a:solidFill>
                  <a:schemeClr val="tx1"/>
                </a:solidFill>
                <a:effectLst/>
                <a:latin typeface="+mn-lt"/>
                <a:ea typeface="+mn-ea"/>
                <a:cs typeface="+mn-cs"/>
              </a:rPr>
              <a:t>W. Chan Kim and Renée Mauborgne. Para </a:t>
            </a:r>
            <a:r>
              <a:rPr lang="en-GB" sz="1200" b="0" i="0" kern="1200" dirty="0" err="1">
                <a:solidFill>
                  <a:schemeClr val="tx1"/>
                </a:solidFill>
                <a:effectLst/>
                <a:latin typeface="+mn-lt"/>
                <a:ea typeface="+mn-ea"/>
                <a:cs typeface="+mn-cs"/>
              </a:rPr>
              <a:t>eles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uma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estratégia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eficiente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necessita</a:t>
            </a:r>
            <a:r>
              <a:rPr lang="en-GB" sz="1200" b="0" i="0" kern="1200" dirty="0">
                <a:solidFill>
                  <a:schemeClr val="tx1"/>
                </a:solidFill>
                <a:effectLst/>
                <a:latin typeface="+mn-lt"/>
                <a:ea typeface="+mn-ea"/>
                <a:cs typeface="+mn-cs"/>
              </a:rPr>
              <a:t> de 3 </a:t>
            </a:r>
            <a:r>
              <a:rPr lang="en-GB" sz="1200" b="0" i="0" kern="1200" dirty="0" err="1">
                <a:solidFill>
                  <a:schemeClr val="tx1"/>
                </a:solidFill>
                <a:effectLst/>
                <a:latin typeface="+mn-lt"/>
                <a:ea typeface="+mn-ea"/>
                <a:cs typeface="+mn-cs"/>
              </a:rPr>
              <a:t>fatores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principais</a:t>
            </a:r>
            <a:r>
              <a:rPr lang="en-GB" sz="1200" b="0" i="0" kern="1200" dirty="0">
                <a:solidFill>
                  <a:schemeClr val="tx1"/>
                </a:solidFill>
                <a:effectLst/>
                <a:latin typeface="+mn-lt"/>
                <a:ea typeface="+mn-ea"/>
                <a:cs typeface="+mn-cs"/>
              </a:rPr>
              <a:t>: um </a:t>
            </a:r>
            <a:r>
              <a:rPr lang="en-GB" sz="1200" b="0" i="0" kern="1200" dirty="0" err="1">
                <a:solidFill>
                  <a:schemeClr val="tx1"/>
                </a:solidFill>
                <a:effectLst/>
                <a:latin typeface="+mn-lt"/>
                <a:ea typeface="+mn-ea"/>
                <a:cs typeface="+mn-cs"/>
              </a:rPr>
              <a:t>foco</a:t>
            </a:r>
            <a:r>
              <a:rPr lang="en-GB" sz="1200" b="0" i="0" kern="1200" dirty="0">
                <a:solidFill>
                  <a:schemeClr val="tx1"/>
                </a:solidFill>
                <a:effectLst/>
                <a:latin typeface="+mn-lt"/>
                <a:ea typeface="+mn-ea"/>
                <a:cs typeface="+mn-cs"/>
              </a:rPr>
              <a:t> claro; ser </a:t>
            </a:r>
            <a:r>
              <a:rPr lang="en-GB" sz="1200" b="0" i="0" kern="1200" dirty="0" err="1">
                <a:solidFill>
                  <a:schemeClr val="tx1"/>
                </a:solidFill>
                <a:effectLst/>
                <a:latin typeface="+mn-lt"/>
                <a:ea typeface="+mn-ea"/>
                <a:cs typeface="+mn-cs"/>
              </a:rPr>
              <a:t>divergente</a:t>
            </a:r>
            <a:r>
              <a:rPr lang="en-GB" sz="1200" b="0" i="0" kern="1200" dirty="0">
                <a:solidFill>
                  <a:schemeClr val="tx1"/>
                </a:solidFill>
                <a:effectLst/>
                <a:latin typeface="+mn-lt"/>
                <a:ea typeface="+mn-ea"/>
                <a:cs typeface="+mn-cs"/>
              </a:rPr>
              <a:t> da </a:t>
            </a:r>
            <a:r>
              <a:rPr lang="en-GB" sz="1200" b="0" i="0" kern="1200" dirty="0" err="1">
                <a:solidFill>
                  <a:schemeClr val="tx1"/>
                </a:solidFill>
                <a:effectLst/>
                <a:latin typeface="+mn-lt"/>
                <a:ea typeface="+mn-ea"/>
                <a:cs typeface="+mn-cs"/>
              </a:rPr>
              <a:t>competição</a:t>
            </a:r>
            <a:r>
              <a:rPr lang="en-GB" sz="1200" b="0" i="0" kern="1200" dirty="0">
                <a:solidFill>
                  <a:schemeClr val="tx1"/>
                </a:solidFill>
                <a:effectLst/>
                <a:latin typeface="+mn-lt"/>
                <a:ea typeface="+mn-ea"/>
                <a:cs typeface="+mn-cs"/>
              </a:rPr>
              <a:t> e </a:t>
            </a:r>
            <a:r>
              <a:rPr lang="en-GB" sz="1200" b="0" i="0" kern="1200" dirty="0" err="1">
                <a:solidFill>
                  <a:schemeClr val="tx1"/>
                </a:solidFill>
                <a:effectLst/>
                <a:latin typeface="+mn-lt"/>
                <a:ea typeface="+mn-ea"/>
                <a:cs typeface="+mn-cs"/>
              </a:rPr>
              <a:t>ter</a:t>
            </a:r>
            <a:r>
              <a:rPr lang="en-GB" sz="1200" b="0" i="0" kern="1200" dirty="0">
                <a:solidFill>
                  <a:schemeClr val="tx1"/>
                </a:solidFill>
                <a:effectLst/>
                <a:latin typeface="+mn-lt"/>
                <a:ea typeface="+mn-ea"/>
                <a:cs typeface="+mn-cs"/>
              </a:rPr>
              <a:t> um slogan </a:t>
            </a:r>
            <a:r>
              <a:rPr lang="en-GB" sz="1200" b="0" i="0" kern="1200" dirty="0" err="1">
                <a:solidFill>
                  <a:schemeClr val="tx1"/>
                </a:solidFill>
                <a:effectLst/>
                <a:latin typeface="+mn-lt"/>
                <a:ea typeface="+mn-ea"/>
                <a:cs typeface="+mn-cs"/>
              </a:rPr>
              <a:t>atraente</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A </a:t>
            </a:r>
            <a:r>
              <a:rPr lang="en-GB" sz="1200" b="0" i="0" kern="1200" dirty="0" err="1">
                <a:solidFill>
                  <a:schemeClr val="tx1"/>
                </a:solidFill>
                <a:effectLst/>
                <a:latin typeface="+mn-lt"/>
                <a:ea typeface="+mn-ea"/>
                <a:cs typeface="+mn-cs"/>
              </a:rPr>
              <a:t>curva</a:t>
            </a:r>
            <a:r>
              <a:rPr lang="en-GB" sz="1200" b="0" i="0" kern="1200" dirty="0">
                <a:solidFill>
                  <a:schemeClr val="tx1"/>
                </a:solidFill>
                <a:effectLst/>
                <a:latin typeface="+mn-lt"/>
                <a:ea typeface="+mn-ea"/>
                <a:cs typeface="+mn-cs"/>
              </a:rPr>
              <a:t> de </a:t>
            </a:r>
            <a:r>
              <a:rPr lang="en-GB" sz="1200" b="0" i="0" kern="1200" dirty="0" err="1">
                <a:solidFill>
                  <a:schemeClr val="tx1"/>
                </a:solidFill>
                <a:effectLst/>
                <a:latin typeface="+mn-lt"/>
                <a:ea typeface="+mn-ea"/>
                <a:cs typeface="+mn-cs"/>
              </a:rPr>
              <a:t>valor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pretende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modelar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estes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factores</a:t>
            </a:r>
            <a:r>
              <a:rPr lang="en-GB" sz="1200" b="0" i="0" kern="1200" dirty="0">
                <a:solidFill>
                  <a:schemeClr val="tx1"/>
                </a:solidFill>
                <a:effectLst/>
                <a:latin typeface="+mn-lt"/>
                <a:ea typeface="+mn-ea"/>
                <a:cs typeface="+mn-cs"/>
              </a:rPr>
              <a:t>. É </a:t>
            </a:r>
            <a:r>
              <a:rPr lang="en-GB" sz="1200" b="0" i="0" kern="1200" dirty="0" err="1">
                <a:solidFill>
                  <a:schemeClr val="tx1"/>
                </a:solidFill>
                <a:effectLst/>
                <a:latin typeface="+mn-lt"/>
                <a:ea typeface="+mn-ea"/>
                <a:cs typeface="+mn-cs"/>
              </a:rPr>
              <a:t>uma</a:t>
            </a:r>
            <a:r>
              <a:rPr lang="en-GB" sz="1200" b="0" i="0" kern="1200" dirty="0">
                <a:solidFill>
                  <a:schemeClr val="tx1"/>
                </a:solidFill>
                <a:effectLst/>
                <a:latin typeface="+mn-lt"/>
                <a:ea typeface="+mn-ea"/>
                <a:cs typeface="+mn-cs"/>
              </a:rPr>
              <a:t> ferramenta para comparer a </a:t>
            </a:r>
            <a:r>
              <a:rPr lang="en-GB" sz="1200" b="0" i="0" kern="1200" dirty="0" err="1">
                <a:solidFill>
                  <a:schemeClr val="tx1"/>
                </a:solidFill>
                <a:effectLst/>
                <a:latin typeface="+mn-lt"/>
                <a:ea typeface="+mn-ea"/>
                <a:cs typeface="+mn-cs"/>
              </a:rPr>
              <a:t>estartégia</a:t>
            </a:r>
            <a:r>
              <a:rPr lang="en-GB" sz="1200" b="0" i="0" kern="1200" dirty="0">
                <a:solidFill>
                  <a:schemeClr val="tx1"/>
                </a:solidFill>
                <a:effectLst/>
                <a:latin typeface="+mn-lt"/>
                <a:ea typeface="+mn-ea"/>
                <a:cs typeface="+mn-cs"/>
              </a:rPr>
              <a:t> da </a:t>
            </a:r>
            <a:r>
              <a:rPr lang="en-GB" sz="1200" b="0" i="0" kern="1200" dirty="0" err="1">
                <a:solidFill>
                  <a:schemeClr val="tx1"/>
                </a:solidFill>
                <a:effectLst/>
                <a:latin typeface="+mn-lt"/>
                <a:ea typeface="+mn-ea"/>
                <a:cs typeface="+mn-cs"/>
              </a:rPr>
              <a:t>vossa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empresa</a:t>
            </a:r>
            <a:r>
              <a:rPr lang="en-GB" sz="1200" b="0" i="0" kern="1200" dirty="0">
                <a:solidFill>
                  <a:schemeClr val="tx1"/>
                </a:solidFill>
                <a:effectLst/>
                <a:latin typeface="+mn-lt"/>
                <a:ea typeface="+mn-ea"/>
                <a:cs typeface="+mn-cs"/>
              </a:rPr>
              <a:t> com a dos </a:t>
            </a:r>
            <a:r>
              <a:rPr lang="en-GB" sz="1200" b="0" i="0" kern="1200" dirty="0" err="1">
                <a:solidFill>
                  <a:schemeClr val="tx1"/>
                </a:solidFill>
                <a:effectLst/>
                <a:latin typeface="+mn-lt"/>
                <a:ea typeface="+mn-ea"/>
                <a:cs typeface="+mn-cs"/>
              </a:rPr>
              <a:t>seus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competidores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utilizar</a:t>
            </a:r>
            <a:r>
              <a:rPr lang="en-GB" sz="1200" b="0" i="0" kern="1200" dirty="0">
                <a:solidFill>
                  <a:schemeClr val="tx1"/>
                </a:solidFill>
                <a:effectLst/>
                <a:latin typeface="+mn-lt"/>
                <a:ea typeface="+mn-ea"/>
                <a:cs typeface="+mn-cs"/>
              </a:rPr>
              <a:t> um </a:t>
            </a:r>
            <a:r>
              <a:rPr lang="en-GB" sz="1200" b="0" i="0" kern="1200" dirty="0" err="1">
                <a:solidFill>
                  <a:schemeClr val="tx1"/>
                </a:solidFill>
                <a:effectLst/>
                <a:latin typeface="+mn-lt"/>
                <a:ea typeface="+mn-ea"/>
                <a:cs typeface="+mn-cs"/>
              </a:rPr>
              <a:t>gráfico</a:t>
            </a:r>
            <a:r>
              <a:rPr lang="en-GB" sz="1200" b="0" i="0" kern="1200" dirty="0">
                <a:solidFill>
                  <a:schemeClr val="tx1"/>
                </a:solidFill>
                <a:effectLst/>
                <a:latin typeface="+mn-lt"/>
                <a:ea typeface="+mn-ea"/>
                <a:cs typeface="+mn-cs"/>
              </a:rPr>
              <a:t> simples. </a:t>
            </a:r>
            <a:r>
              <a:rPr lang="en-GB" sz="1200" b="0" i="0" kern="1200" dirty="0" err="1">
                <a:solidFill>
                  <a:schemeClr val="tx1"/>
                </a:solidFill>
                <a:effectLst/>
                <a:latin typeface="+mn-lt"/>
                <a:ea typeface="+mn-ea"/>
                <a:cs typeface="+mn-cs"/>
              </a:rPr>
              <a:t>Esse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gráfico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permite</a:t>
            </a:r>
            <a:r>
              <a:rPr lang="en-GB" sz="1200" b="0" i="0" kern="1200" dirty="0">
                <a:solidFill>
                  <a:schemeClr val="tx1"/>
                </a:solidFill>
                <a:effectLst/>
                <a:latin typeface="+mn-lt"/>
                <a:ea typeface="+mn-ea"/>
                <a:cs typeface="+mn-cs"/>
              </a:rPr>
              <a:t> d </a:t>
            </a:r>
            <a:r>
              <a:rPr lang="en-GB" sz="1200" b="0" i="0" kern="1200" dirty="0" err="1">
                <a:solidFill>
                  <a:schemeClr val="tx1"/>
                </a:solidFill>
                <a:effectLst/>
                <a:latin typeface="+mn-lt"/>
                <a:ea typeface="+mn-ea"/>
                <a:cs typeface="+mn-cs"/>
              </a:rPr>
              <a:t>euma</a:t>
            </a:r>
            <a:r>
              <a:rPr lang="en-GB" sz="1200" b="0" i="0" kern="1200" dirty="0">
                <a:solidFill>
                  <a:schemeClr val="tx1"/>
                </a:solidFill>
                <a:effectLst/>
                <a:latin typeface="+mn-lt"/>
                <a:ea typeface="+mn-ea"/>
                <a:cs typeface="+mn-cs"/>
              </a:rPr>
              <a:t> forma visual </a:t>
            </a:r>
            <a:r>
              <a:rPr lang="en-GB" sz="1200" b="0" i="0" kern="1200" dirty="0" err="1">
                <a:solidFill>
                  <a:schemeClr val="tx1"/>
                </a:solidFill>
                <a:effectLst/>
                <a:latin typeface="+mn-lt"/>
                <a:ea typeface="+mn-ea"/>
                <a:cs typeface="+mn-cs"/>
              </a:rPr>
              <a:t>forcar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naquilo</a:t>
            </a:r>
            <a:r>
              <a:rPr lang="en-GB" sz="1200" b="0" i="0" kern="1200" dirty="0">
                <a:solidFill>
                  <a:schemeClr val="tx1"/>
                </a:solidFill>
                <a:effectLst/>
                <a:latin typeface="+mn-lt"/>
                <a:ea typeface="+mn-ea"/>
                <a:cs typeface="+mn-cs"/>
              </a:rPr>
              <a:t> que </a:t>
            </a:r>
            <a:r>
              <a:rPr lang="en-GB" sz="1200" b="0" i="0" kern="1200" dirty="0" err="1">
                <a:solidFill>
                  <a:schemeClr val="tx1"/>
                </a:solidFill>
                <a:effectLst/>
                <a:latin typeface="+mn-lt"/>
                <a:ea typeface="+mn-ea"/>
                <a:cs typeface="+mn-cs"/>
              </a:rPr>
              <a:t>nos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distingue</a:t>
            </a:r>
            <a:r>
              <a:rPr lang="en-GB" sz="1200" b="0" i="0" kern="1200" dirty="0">
                <a:solidFill>
                  <a:schemeClr val="tx1"/>
                </a:solidFill>
                <a:effectLst/>
                <a:latin typeface="+mn-lt"/>
                <a:ea typeface="+mn-ea"/>
                <a:cs typeface="+mn-cs"/>
              </a:rPr>
              <a:t> dos </a:t>
            </a:r>
            <a:r>
              <a:rPr lang="en-GB" sz="1200" b="0" i="0" kern="1200" dirty="0" err="1">
                <a:solidFill>
                  <a:schemeClr val="tx1"/>
                </a:solidFill>
                <a:effectLst/>
                <a:latin typeface="+mn-lt"/>
                <a:ea typeface="+mn-ea"/>
                <a:cs typeface="+mn-cs"/>
              </a:rPr>
              <a:t>competidores</a:t>
            </a:r>
            <a:r>
              <a:rPr lang="en-GB" sz="1200" b="0" i="0" kern="1200" dirty="0">
                <a:solidFill>
                  <a:schemeClr val="tx1"/>
                </a:solidFill>
                <a:effectLst/>
                <a:latin typeface="+mn-lt"/>
                <a:ea typeface="+mn-ea"/>
                <a:cs typeface="+mn-cs"/>
              </a:rPr>
              <a:t> e </a:t>
            </a:r>
            <a:r>
              <a:rPr lang="en-GB" sz="1200" b="0" i="0" kern="1200" dirty="0" err="1">
                <a:solidFill>
                  <a:schemeClr val="tx1"/>
                </a:solidFill>
                <a:effectLst/>
                <a:latin typeface="+mn-lt"/>
                <a:ea typeface="+mn-ea"/>
                <a:cs typeface="+mn-cs"/>
              </a:rPr>
              <a:t>desenvolver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uma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proposta</a:t>
            </a:r>
            <a:r>
              <a:rPr lang="en-GB" sz="1200" b="0" i="0" kern="1200" dirty="0">
                <a:solidFill>
                  <a:schemeClr val="tx1"/>
                </a:solidFill>
                <a:effectLst/>
                <a:latin typeface="+mn-lt"/>
                <a:ea typeface="+mn-ea"/>
                <a:cs typeface="+mn-cs"/>
              </a:rPr>
              <a:t> d </a:t>
            </a:r>
            <a:r>
              <a:rPr lang="en-GB" sz="1200" b="0" i="0" kern="1200" dirty="0" err="1">
                <a:solidFill>
                  <a:schemeClr val="tx1"/>
                </a:solidFill>
                <a:effectLst/>
                <a:latin typeface="+mn-lt"/>
                <a:ea typeface="+mn-ea"/>
                <a:cs typeface="+mn-cs"/>
              </a:rPr>
              <a:t>evalor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clara</a:t>
            </a:r>
            <a:r>
              <a:rPr lang="en-GB" sz="1200" b="0" i="0" kern="1200" dirty="0">
                <a:solidFill>
                  <a:schemeClr val="tx1"/>
                </a:solidFill>
                <a:effectLst/>
                <a:latin typeface="+mn-lt"/>
                <a:ea typeface="+mn-ea"/>
                <a:cs typeface="+mn-cs"/>
              </a:rPr>
              <a:t> e que </a:t>
            </a:r>
            <a:r>
              <a:rPr lang="en-GB" sz="1200" b="0" i="0" kern="1200" dirty="0" err="1">
                <a:solidFill>
                  <a:schemeClr val="tx1"/>
                </a:solidFill>
                <a:effectLst/>
                <a:latin typeface="+mn-lt"/>
                <a:ea typeface="+mn-ea"/>
                <a:cs typeface="+mn-cs"/>
              </a:rPr>
              <a:t>facilmente</a:t>
            </a:r>
            <a:r>
              <a:rPr lang="en-GB" sz="1200" b="0" i="0" kern="1200" dirty="0">
                <a:solidFill>
                  <a:schemeClr val="tx1"/>
                </a:solidFill>
                <a:effectLst/>
                <a:latin typeface="+mn-lt"/>
                <a:ea typeface="+mn-ea"/>
                <a:cs typeface="+mn-cs"/>
              </a:rPr>
              <a:t> se </a:t>
            </a:r>
            <a:r>
              <a:rPr lang="en-GB" sz="1200" b="0" i="0" kern="1200" dirty="0" err="1">
                <a:solidFill>
                  <a:schemeClr val="tx1"/>
                </a:solidFill>
                <a:effectLst/>
                <a:latin typeface="+mn-lt"/>
                <a:ea typeface="+mn-ea"/>
                <a:cs typeface="+mn-cs"/>
              </a:rPr>
              <a:t>explica</a:t>
            </a:r>
            <a:r>
              <a:rPr lang="en-GB" sz="1200" b="0" i="0" kern="1200" dirty="0">
                <a:solidFill>
                  <a:schemeClr val="tx1"/>
                </a:solidFill>
                <a:effectLst/>
                <a:latin typeface="+mn-lt"/>
                <a:ea typeface="+mn-ea"/>
                <a:cs typeface="+mn-cs"/>
              </a:rPr>
              <a:t>.</a:t>
            </a:r>
          </a:p>
          <a:p>
            <a:r>
              <a:rPr lang="en-GB" dirty="0" err="1"/>
              <a:t>Vamos</a:t>
            </a:r>
            <a:r>
              <a:rPr lang="en-GB" dirty="0"/>
              <a:t> </a:t>
            </a:r>
            <a:r>
              <a:rPr lang="en-GB" dirty="0" err="1"/>
              <a:t>ver</a:t>
            </a:r>
            <a:r>
              <a:rPr lang="en-GB" dirty="0"/>
              <a:t> um </a:t>
            </a:r>
            <a:r>
              <a:rPr lang="en-GB" dirty="0" err="1"/>
              <a:t>exemplos</a:t>
            </a: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20</a:t>
            </a:fld>
            <a:endParaRPr lang="en-US"/>
          </a:p>
        </p:txBody>
      </p:sp>
    </p:spTree>
    <p:extLst>
      <p:ext uri="{BB962C8B-B14F-4D97-AF65-F5344CB8AC3E}">
        <p14:creationId xmlns:p14="http://schemas.microsoft.com/office/powerpoint/2010/main" val="1185930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Nesta </a:t>
            </a:r>
            <a:r>
              <a:rPr lang="en-GB" sz="1200" b="0" i="0" kern="1200" dirty="0" err="1">
                <a:solidFill>
                  <a:schemeClr val="tx1"/>
                </a:solidFill>
                <a:effectLst/>
                <a:latin typeface="+mn-lt"/>
                <a:ea typeface="+mn-ea"/>
                <a:cs typeface="+mn-cs"/>
              </a:rPr>
              <a:t>figura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voces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tem</a:t>
            </a:r>
            <a:r>
              <a:rPr lang="en-GB" sz="1200" b="0" i="0" kern="1200" dirty="0">
                <a:solidFill>
                  <a:schemeClr val="tx1"/>
                </a:solidFill>
                <a:effectLst/>
                <a:latin typeface="+mn-lt"/>
                <a:ea typeface="+mn-ea"/>
                <a:cs typeface="+mn-cs"/>
              </a:rPr>
              <a:t> a </a:t>
            </a:r>
            <a:r>
              <a:rPr lang="en-GB" sz="1200" b="0" i="0" kern="1200" dirty="0" err="1">
                <a:solidFill>
                  <a:schemeClr val="tx1"/>
                </a:solidFill>
                <a:effectLst/>
                <a:latin typeface="+mn-lt"/>
                <a:ea typeface="+mn-ea"/>
                <a:cs typeface="+mn-cs"/>
              </a:rPr>
              <a:t>estratégia</a:t>
            </a:r>
            <a:r>
              <a:rPr lang="en-GB" sz="1200" b="0" i="0" kern="1200" dirty="0">
                <a:solidFill>
                  <a:schemeClr val="tx1"/>
                </a:solidFill>
                <a:effectLst/>
                <a:latin typeface="+mn-lt"/>
                <a:ea typeface="+mn-ea"/>
                <a:cs typeface="+mn-cs"/>
              </a:rPr>
              <a:t> da TAP, </a:t>
            </a:r>
            <a:r>
              <a:rPr lang="en-GB" sz="1200" b="0" i="0" kern="1200" dirty="0" err="1">
                <a:solidFill>
                  <a:schemeClr val="tx1"/>
                </a:solidFill>
                <a:effectLst/>
                <a:latin typeface="+mn-lt"/>
                <a:ea typeface="+mn-ea"/>
                <a:cs typeface="+mn-cs"/>
              </a:rPr>
              <a:t>uma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companhia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aérea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tradicional</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factores</a:t>
            </a:r>
            <a:r>
              <a:rPr lang="en-GB" sz="1200" b="0" i="0" kern="1200" dirty="0">
                <a:solidFill>
                  <a:schemeClr val="tx1"/>
                </a:solidFill>
                <a:effectLst/>
                <a:latin typeface="+mn-lt"/>
                <a:ea typeface="+mn-ea"/>
                <a:cs typeface="+mn-cs"/>
              </a:rPr>
              <a:t> no </a:t>
            </a:r>
            <a:r>
              <a:rPr lang="en-GB" sz="1200" b="0" i="0" kern="1200" dirty="0" err="1">
                <a:solidFill>
                  <a:schemeClr val="tx1"/>
                </a:solidFill>
                <a:effectLst/>
                <a:latin typeface="+mn-lt"/>
                <a:ea typeface="+mn-ea"/>
                <a:cs typeface="+mn-cs"/>
              </a:rPr>
              <a:t>eixo</a:t>
            </a:r>
            <a:r>
              <a:rPr lang="en-GB" sz="1200" b="0" i="0" kern="1200" dirty="0">
                <a:solidFill>
                  <a:schemeClr val="tx1"/>
                </a:solidFill>
                <a:effectLst/>
                <a:latin typeface="+mn-lt"/>
                <a:ea typeface="+mn-ea"/>
                <a:cs typeface="+mn-cs"/>
              </a:rPr>
              <a:t> dos xx </a:t>
            </a:r>
            <a:r>
              <a:rPr lang="en-GB" sz="1200" b="0" i="0" kern="1200" dirty="0" err="1">
                <a:solidFill>
                  <a:schemeClr val="tx1"/>
                </a:solidFill>
                <a:effectLst/>
                <a:latin typeface="+mn-lt"/>
                <a:ea typeface="+mn-ea"/>
                <a:cs typeface="+mn-cs"/>
              </a:rPr>
              <a:t>são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factores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competitivos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ou</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critérios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chave</a:t>
            </a:r>
            <a:r>
              <a:rPr lang="en-GB" sz="1200" b="0" i="0" kern="1200" dirty="0">
                <a:solidFill>
                  <a:schemeClr val="tx1"/>
                </a:solidFill>
                <a:effectLst/>
                <a:latin typeface="+mn-lt"/>
                <a:ea typeface="+mn-ea"/>
                <a:cs typeface="+mn-cs"/>
              </a:rPr>
              <a:t> que as </a:t>
            </a:r>
            <a:r>
              <a:rPr lang="en-GB" sz="1200" b="0" i="0" kern="1200" dirty="0" err="1">
                <a:solidFill>
                  <a:schemeClr val="tx1"/>
                </a:solidFill>
                <a:effectLst/>
                <a:latin typeface="+mn-lt"/>
                <a:ea typeface="+mn-ea"/>
                <a:cs typeface="+mn-cs"/>
              </a:rPr>
              <a:t>empresas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nesta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indústria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consideram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importantes</a:t>
            </a:r>
            <a:r>
              <a:rPr lang="en-GB" sz="1200" b="0" i="0" kern="1200" dirty="0">
                <a:solidFill>
                  <a:schemeClr val="tx1"/>
                </a:solidFill>
                <a:effectLst/>
                <a:latin typeface="+mn-lt"/>
                <a:ea typeface="+mn-ea"/>
                <a:cs typeface="+mn-cs"/>
              </a:rPr>
              <a:t>.</a:t>
            </a:r>
          </a:p>
          <a:p>
            <a:pPr fontAlgn="base"/>
            <a:r>
              <a:rPr lang="en-GB" sz="1200" b="0" i="0" kern="1200" dirty="0">
                <a:solidFill>
                  <a:schemeClr val="tx1"/>
                </a:solidFill>
                <a:effectLst/>
                <a:latin typeface="+mn-lt"/>
                <a:ea typeface="+mn-ea"/>
                <a:cs typeface="+mn-cs"/>
              </a:rPr>
              <a:t>O </a:t>
            </a:r>
            <a:r>
              <a:rPr lang="en-GB" sz="1200" b="0" i="0" kern="1200" dirty="0" err="1">
                <a:solidFill>
                  <a:schemeClr val="tx1"/>
                </a:solidFill>
                <a:effectLst/>
                <a:latin typeface="+mn-lt"/>
                <a:ea typeface="+mn-ea"/>
                <a:cs typeface="+mn-cs"/>
              </a:rPr>
              <a:t>eixo</a:t>
            </a:r>
            <a:r>
              <a:rPr lang="en-GB" sz="1200" b="0" i="0" kern="1200" dirty="0">
                <a:solidFill>
                  <a:schemeClr val="tx1"/>
                </a:solidFill>
                <a:effectLst/>
                <a:latin typeface="+mn-lt"/>
                <a:ea typeface="+mn-ea"/>
                <a:cs typeface="+mn-cs"/>
              </a:rPr>
              <a:t> vertical </a:t>
            </a:r>
            <a:r>
              <a:rPr lang="en-GB" sz="1200" b="0" i="0" kern="1200" dirty="0" err="1">
                <a:solidFill>
                  <a:schemeClr val="tx1"/>
                </a:solidFill>
                <a:effectLst/>
                <a:latin typeface="+mn-lt"/>
                <a:ea typeface="+mn-ea"/>
                <a:cs typeface="+mn-cs"/>
              </a:rPr>
              <a:t>mostra</a:t>
            </a:r>
            <a:r>
              <a:rPr lang="en-GB" sz="1200" b="0" i="0" kern="1200" dirty="0">
                <a:solidFill>
                  <a:schemeClr val="tx1"/>
                </a:solidFill>
                <a:effectLst/>
                <a:latin typeface="+mn-lt"/>
                <a:ea typeface="+mn-ea"/>
                <a:cs typeface="+mn-cs"/>
              </a:rPr>
              <a:t> o </a:t>
            </a:r>
            <a:r>
              <a:rPr lang="en-GB" sz="1200" b="0" i="0" kern="1200" dirty="0" err="1">
                <a:solidFill>
                  <a:schemeClr val="tx1"/>
                </a:solidFill>
                <a:effectLst/>
                <a:latin typeface="+mn-lt"/>
                <a:ea typeface="+mn-ea"/>
                <a:cs typeface="+mn-cs"/>
              </a:rPr>
              <a:t>grau</a:t>
            </a:r>
            <a:r>
              <a:rPr lang="en-GB" sz="1200" b="0" i="0" kern="1200" dirty="0">
                <a:solidFill>
                  <a:schemeClr val="tx1"/>
                </a:solidFill>
                <a:effectLst/>
                <a:latin typeface="+mn-lt"/>
                <a:ea typeface="+mn-ea"/>
                <a:cs typeface="+mn-cs"/>
              </a:rPr>
              <a:t> de </a:t>
            </a:r>
            <a:r>
              <a:rPr lang="en-GB" sz="1200" b="0" i="0" kern="1200" dirty="0" err="1">
                <a:solidFill>
                  <a:schemeClr val="tx1"/>
                </a:solidFill>
                <a:effectLst/>
                <a:latin typeface="+mn-lt"/>
                <a:ea typeface="+mn-ea"/>
                <a:cs typeface="+mn-cs"/>
              </a:rPr>
              <a:t>investimento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ou</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valor</a:t>
            </a:r>
            <a:r>
              <a:rPr lang="en-GB" sz="1200" b="0" i="0" kern="1200" dirty="0">
                <a:solidFill>
                  <a:schemeClr val="tx1"/>
                </a:solidFill>
                <a:effectLst/>
                <a:latin typeface="+mn-lt"/>
                <a:ea typeface="+mn-ea"/>
                <a:cs typeface="+mn-cs"/>
              </a:rPr>
              <a:t> que é dado a </a:t>
            </a:r>
            <a:r>
              <a:rPr lang="en-GB" sz="1200" b="0" i="0" kern="1200" dirty="0" err="1">
                <a:solidFill>
                  <a:schemeClr val="tx1"/>
                </a:solidFill>
                <a:effectLst/>
                <a:latin typeface="+mn-lt"/>
                <a:ea typeface="+mn-ea"/>
                <a:cs typeface="+mn-cs"/>
              </a:rPr>
              <a:t>cada</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critério</a:t>
            </a:r>
            <a:r>
              <a:rPr lang="en-GB" sz="1200" b="0" i="0" kern="1200" dirty="0">
                <a:solidFill>
                  <a:schemeClr val="tx1"/>
                </a:solidFill>
                <a:effectLst/>
                <a:latin typeface="+mn-lt"/>
                <a:ea typeface="+mn-ea"/>
                <a:cs typeface="+mn-cs"/>
              </a:rPr>
              <a:t>.</a:t>
            </a:r>
          </a:p>
          <a:p>
            <a:pPr fontAlgn="base"/>
            <a:r>
              <a:rPr lang="en-GB" sz="1200" b="0" i="0" kern="1200" dirty="0">
                <a:solidFill>
                  <a:schemeClr val="tx1"/>
                </a:solidFill>
                <a:effectLst/>
                <a:latin typeface="+mn-lt"/>
                <a:ea typeface="+mn-ea"/>
                <a:cs typeface="+mn-cs"/>
              </a:rPr>
              <a:t>No </a:t>
            </a:r>
            <a:r>
              <a:rPr lang="en-GB" sz="1200" b="0" i="0" kern="1200" dirty="0" err="1">
                <a:solidFill>
                  <a:schemeClr val="tx1"/>
                </a:solidFill>
                <a:effectLst/>
                <a:latin typeface="+mn-lt"/>
                <a:ea typeface="+mn-ea"/>
                <a:cs typeface="+mn-cs"/>
              </a:rPr>
              <a:t>exmeplo</a:t>
            </a:r>
            <a:r>
              <a:rPr lang="en-GB" sz="1200" b="0" i="0" kern="1200" dirty="0">
                <a:solidFill>
                  <a:schemeClr val="tx1"/>
                </a:solidFill>
                <a:effectLst/>
                <a:latin typeface="+mn-lt"/>
                <a:ea typeface="+mn-ea"/>
                <a:cs typeface="+mn-cs"/>
              </a:rPr>
              <a:t> da TAP </a:t>
            </a:r>
            <a:r>
              <a:rPr lang="en-GB" sz="1200" b="0" i="0" kern="1200" dirty="0" err="1">
                <a:solidFill>
                  <a:schemeClr val="tx1"/>
                </a:solidFill>
                <a:effectLst/>
                <a:latin typeface="+mn-lt"/>
                <a:ea typeface="+mn-ea"/>
                <a:cs typeface="+mn-cs"/>
              </a:rPr>
              <a:t>eles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dão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mais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valor</a:t>
            </a:r>
            <a:r>
              <a:rPr lang="en-GB" sz="1200" b="0" i="0" kern="1200" dirty="0">
                <a:solidFill>
                  <a:schemeClr val="tx1"/>
                </a:solidFill>
                <a:effectLst/>
                <a:latin typeface="+mn-lt"/>
                <a:ea typeface="+mn-ea"/>
                <a:cs typeface="+mn-cs"/>
              </a:rPr>
              <a:t> a </a:t>
            </a:r>
            <a:r>
              <a:rPr lang="en-GB" sz="1200" b="0" i="0" kern="1200" dirty="0" err="1">
                <a:solidFill>
                  <a:schemeClr val="tx1"/>
                </a:solidFill>
                <a:effectLst/>
                <a:latin typeface="+mn-lt"/>
                <a:ea typeface="+mn-ea"/>
                <a:cs typeface="+mn-cs"/>
              </a:rPr>
              <a:t>ter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classe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excutiva</a:t>
            </a:r>
            <a:r>
              <a:rPr lang="en-GB" sz="1200" b="0" i="0" kern="1200" dirty="0">
                <a:solidFill>
                  <a:schemeClr val="tx1"/>
                </a:solidFill>
                <a:effectLst/>
                <a:latin typeface="+mn-lt"/>
                <a:ea typeface="+mn-ea"/>
                <a:cs typeface="+mn-cs"/>
              </a:rPr>
              <a:t>, lounges e </a:t>
            </a:r>
            <a:r>
              <a:rPr lang="en-GB" sz="1200" b="0" i="0" kern="1200" dirty="0" err="1">
                <a:solidFill>
                  <a:schemeClr val="tx1"/>
                </a:solidFill>
                <a:effectLst/>
                <a:latin typeface="+mn-lt"/>
                <a:ea typeface="+mn-ea"/>
                <a:cs typeface="+mn-cs"/>
              </a:rPr>
              <a:t>conectividade</a:t>
            </a:r>
            <a:r>
              <a:rPr lang="en-GB" sz="1200" b="0" i="0" kern="1200" dirty="0">
                <a:solidFill>
                  <a:schemeClr val="tx1"/>
                </a:solidFill>
                <a:effectLst/>
                <a:latin typeface="+mn-lt"/>
                <a:ea typeface="+mn-ea"/>
                <a:cs typeface="+mn-cs"/>
              </a:rPr>
              <a:t> </a:t>
            </a:r>
          </a:p>
          <a:p>
            <a:pPr fontAlgn="base"/>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21</a:t>
            </a:fld>
            <a:endParaRPr lang="en-US"/>
          </a:p>
        </p:txBody>
      </p:sp>
    </p:spTree>
    <p:extLst>
      <p:ext uri="{BB962C8B-B14F-4D97-AF65-F5344CB8AC3E}">
        <p14:creationId xmlns:p14="http://schemas.microsoft.com/office/powerpoint/2010/main" val="4057007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Já</a:t>
            </a:r>
            <a:r>
              <a:rPr lang="en-GB" dirty="0"/>
              <a:t> no </a:t>
            </a:r>
            <a:r>
              <a:rPr lang="en-GB" dirty="0" err="1"/>
              <a:t>caso</a:t>
            </a:r>
            <a:r>
              <a:rPr lang="en-GB" dirty="0"/>
              <a:t> da easy jet, é claro que </a:t>
            </a:r>
            <a:r>
              <a:rPr lang="en-GB" dirty="0" err="1"/>
              <a:t>os</a:t>
            </a:r>
            <a:r>
              <a:rPr lang="en-GB" dirty="0"/>
              <a:t> </a:t>
            </a:r>
            <a:r>
              <a:rPr lang="en-GB" dirty="0" err="1"/>
              <a:t>critérios</a:t>
            </a:r>
            <a:r>
              <a:rPr lang="en-GB" dirty="0"/>
              <a:t> a que </a:t>
            </a:r>
            <a:r>
              <a:rPr lang="en-GB" dirty="0" err="1"/>
              <a:t>dão</a:t>
            </a:r>
            <a:r>
              <a:rPr lang="en-GB" dirty="0"/>
              <a:t> </a:t>
            </a:r>
            <a:r>
              <a:rPr lang="en-GB" dirty="0" err="1"/>
              <a:t>mais</a:t>
            </a:r>
            <a:r>
              <a:rPr lang="en-GB" dirty="0"/>
              <a:t> </a:t>
            </a:r>
            <a:r>
              <a:rPr lang="en-GB" dirty="0" err="1"/>
              <a:t>valor</a:t>
            </a:r>
            <a:r>
              <a:rPr lang="en-GB" dirty="0"/>
              <a:t> é </a:t>
            </a:r>
            <a:r>
              <a:rPr lang="en-GB" dirty="0" err="1"/>
              <a:t>ao</a:t>
            </a:r>
            <a:r>
              <a:rPr lang="en-GB" dirty="0"/>
              <a:t> </a:t>
            </a:r>
            <a:r>
              <a:rPr lang="en-GB" dirty="0" err="1"/>
              <a:t>preço</a:t>
            </a:r>
            <a:r>
              <a:rPr lang="en-GB" dirty="0"/>
              <a:t> (</a:t>
            </a:r>
            <a:r>
              <a:rPr lang="en-GB" dirty="0" err="1"/>
              <a:t>companhia</a:t>
            </a:r>
            <a:r>
              <a:rPr lang="en-GB" dirty="0"/>
              <a:t> low cost) a </a:t>
            </a:r>
            <a:r>
              <a:rPr lang="en-GB" dirty="0" err="1"/>
              <a:t>serem</a:t>
            </a:r>
            <a:r>
              <a:rPr lang="en-GB" dirty="0"/>
              <a:t> </a:t>
            </a:r>
            <a:r>
              <a:rPr lang="en-GB" dirty="0" err="1"/>
              <a:t>simpáticos</a:t>
            </a:r>
            <a:r>
              <a:rPr lang="en-GB" dirty="0"/>
              <a:t>, </a:t>
            </a:r>
            <a:r>
              <a:rPr lang="en-GB" dirty="0" err="1"/>
              <a:t>na</a:t>
            </a:r>
            <a:r>
              <a:rPr lang="en-GB" dirty="0"/>
              <a:t> </a:t>
            </a:r>
            <a:r>
              <a:rPr lang="en-GB" dirty="0" err="1"/>
              <a:t>rapidez</a:t>
            </a:r>
            <a:r>
              <a:rPr lang="en-GB" dirty="0"/>
              <a:t> entre </a:t>
            </a:r>
            <a:r>
              <a:rPr lang="en-GB" dirty="0" err="1"/>
              <a:t>voos</a:t>
            </a:r>
            <a:r>
              <a:rPr lang="en-GB" dirty="0"/>
              <a:t> e no </a:t>
            </a:r>
            <a:r>
              <a:rPr lang="en-GB" dirty="0" err="1"/>
              <a:t>cumprimento</a:t>
            </a:r>
            <a:r>
              <a:rPr lang="en-GB" dirty="0"/>
              <a:t> de </a:t>
            </a:r>
            <a:r>
              <a:rPr lang="en-GB" dirty="0" err="1"/>
              <a:t>horários</a:t>
            </a:r>
            <a:r>
              <a:rPr lang="en-GB" dirty="0"/>
              <a:t>.</a:t>
            </a:r>
          </a:p>
        </p:txBody>
      </p:sp>
      <p:sp>
        <p:nvSpPr>
          <p:cNvPr id="4" name="Slide Number Placeholder 3"/>
          <p:cNvSpPr>
            <a:spLocks noGrp="1"/>
          </p:cNvSpPr>
          <p:nvPr>
            <p:ph type="sldNum" sz="quarter" idx="5"/>
          </p:nvPr>
        </p:nvSpPr>
        <p:spPr/>
        <p:txBody>
          <a:bodyPr/>
          <a:lstStyle/>
          <a:p>
            <a:fld id="{13CE3F60-5C8F-E644-8A95-F6891A9E724F}" type="slidenum">
              <a:rPr lang="en-US" smtClean="0"/>
              <a:t>22</a:t>
            </a:fld>
            <a:endParaRPr lang="en-US"/>
          </a:p>
        </p:txBody>
      </p:sp>
    </p:spTree>
    <p:extLst>
      <p:ext uri="{BB962C8B-B14F-4D97-AF65-F5344CB8AC3E}">
        <p14:creationId xmlns:p14="http://schemas.microsoft.com/office/powerpoint/2010/main" val="1898826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Portanto</a:t>
            </a:r>
            <a:r>
              <a:rPr lang="en-GB" sz="1200" b="0" i="0" kern="1200" dirty="0">
                <a:solidFill>
                  <a:schemeClr val="tx1"/>
                </a:solidFill>
                <a:effectLst/>
                <a:latin typeface="+mn-lt"/>
                <a:ea typeface="+mn-ea"/>
                <a:cs typeface="+mn-cs"/>
              </a:rPr>
              <a:t> a </a:t>
            </a:r>
            <a:r>
              <a:rPr lang="en-GB" sz="1200" b="0" i="0" kern="1200" dirty="0" err="1">
                <a:solidFill>
                  <a:schemeClr val="tx1"/>
                </a:solidFill>
                <a:effectLst/>
                <a:latin typeface="+mn-lt"/>
                <a:ea typeface="+mn-ea"/>
                <a:cs typeface="+mn-cs"/>
              </a:rPr>
              <a:t>proposta</a:t>
            </a:r>
            <a:r>
              <a:rPr lang="en-GB" sz="1200" b="0" i="0" kern="1200" dirty="0">
                <a:solidFill>
                  <a:schemeClr val="tx1"/>
                </a:solidFill>
                <a:effectLst/>
                <a:latin typeface="+mn-lt"/>
                <a:ea typeface="+mn-ea"/>
                <a:cs typeface="+mn-cs"/>
              </a:rPr>
              <a:t> de </a:t>
            </a:r>
            <a:r>
              <a:rPr lang="en-GB" sz="1200" b="0" i="0" kern="1200" dirty="0" err="1">
                <a:solidFill>
                  <a:schemeClr val="tx1"/>
                </a:solidFill>
                <a:effectLst/>
                <a:latin typeface="+mn-lt"/>
                <a:ea typeface="+mn-ea"/>
                <a:cs typeface="+mn-cs"/>
              </a:rPr>
              <a:t>valor</a:t>
            </a:r>
            <a:r>
              <a:rPr lang="en-GB" sz="1200" b="0" i="0" kern="1200" dirty="0">
                <a:solidFill>
                  <a:schemeClr val="tx1"/>
                </a:solidFill>
                <a:effectLst/>
                <a:latin typeface="+mn-lt"/>
                <a:ea typeface="+mn-ea"/>
                <a:cs typeface="+mn-cs"/>
              </a:rPr>
              <a:t> da </a:t>
            </a:r>
            <a:r>
              <a:rPr lang="en-GB" sz="1200" b="0" i="0" kern="1200" dirty="0" err="1">
                <a:solidFill>
                  <a:schemeClr val="tx1"/>
                </a:solidFill>
                <a:effectLst/>
                <a:latin typeface="+mn-lt"/>
                <a:ea typeface="+mn-ea"/>
                <a:cs typeface="+mn-cs"/>
              </a:rPr>
              <a:t>easyjet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baseia</a:t>
            </a:r>
            <a:r>
              <a:rPr lang="en-GB" sz="1200" b="0" i="0" kern="1200" dirty="0">
                <a:solidFill>
                  <a:schemeClr val="tx1"/>
                </a:solidFill>
                <a:effectLst/>
                <a:latin typeface="+mn-lt"/>
                <a:ea typeface="+mn-ea"/>
                <a:cs typeface="+mn-cs"/>
              </a:rPr>
              <a:t>-se </a:t>
            </a:r>
            <a:r>
              <a:rPr lang="en-GB" sz="1200" b="0" i="0" kern="1200" dirty="0" err="1">
                <a:solidFill>
                  <a:schemeClr val="tx1"/>
                </a:solidFill>
                <a:effectLst/>
                <a:latin typeface="+mn-lt"/>
                <a:ea typeface="+mn-ea"/>
                <a:cs typeface="+mn-cs"/>
              </a:rPr>
              <a:t>em</a:t>
            </a:r>
            <a:r>
              <a:rPr lang="en-GB" sz="1200" b="0" i="0" kern="1200" dirty="0">
                <a:solidFill>
                  <a:schemeClr val="tx1"/>
                </a:solidFill>
                <a:effectLst/>
                <a:latin typeface="+mn-lt"/>
                <a:ea typeface="+mn-ea"/>
                <a:cs typeface="+mn-cs"/>
              </a:rPr>
              <a:t> custos </a:t>
            </a:r>
            <a:r>
              <a:rPr lang="en-GB" sz="1200" b="0" i="0" kern="1200" dirty="0" err="1">
                <a:solidFill>
                  <a:schemeClr val="tx1"/>
                </a:solidFill>
                <a:effectLst/>
                <a:latin typeface="+mn-lt"/>
                <a:ea typeface="+mn-ea"/>
                <a:cs typeface="+mn-cs"/>
              </a:rPr>
              <a:t>reduzidos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sem</a:t>
            </a:r>
            <a:r>
              <a:rPr lang="en-GB" sz="1200" b="0" i="0" kern="1200" dirty="0">
                <a:solidFill>
                  <a:schemeClr val="tx1"/>
                </a:solidFill>
                <a:effectLst/>
                <a:latin typeface="+mn-lt"/>
                <a:ea typeface="+mn-ea"/>
                <a:cs typeface="+mn-cs"/>
              </a:rPr>
              <a:t> extras que </a:t>
            </a:r>
            <a:r>
              <a:rPr lang="en-GB" sz="1200" b="0" i="0" kern="1200" dirty="0" err="1">
                <a:solidFill>
                  <a:schemeClr val="tx1"/>
                </a:solidFill>
                <a:effectLst/>
                <a:latin typeface="+mn-lt"/>
                <a:ea typeface="+mn-ea"/>
                <a:cs typeface="+mn-cs"/>
              </a:rPr>
              <a:t>vão</a:t>
            </a:r>
            <a:r>
              <a:rPr lang="en-GB" sz="1200" b="0" i="0" kern="1200" dirty="0">
                <a:solidFill>
                  <a:schemeClr val="tx1"/>
                </a:solidFill>
                <a:effectLst/>
                <a:latin typeface="+mn-lt"/>
                <a:ea typeface="+mn-ea"/>
                <a:cs typeface="+mn-cs"/>
              </a:rPr>
              <a:t> para </a:t>
            </a:r>
            <a:r>
              <a:rPr lang="en-GB" sz="1200" b="0" i="0" kern="1200" dirty="0" err="1">
                <a:solidFill>
                  <a:schemeClr val="tx1"/>
                </a:solidFill>
                <a:effectLst/>
                <a:latin typeface="+mn-lt"/>
                <a:ea typeface="+mn-ea"/>
                <a:cs typeface="+mn-cs"/>
              </a:rPr>
              <a:t>além</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ir</a:t>
            </a:r>
            <a:r>
              <a:rPr lang="en-GB" sz="1200" b="0" i="0" kern="1200" dirty="0">
                <a:solidFill>
                  <a:schemeClr val="tx1"/>
                </a:solidFill>
                <a:effectLst/>
                <a:latin typeface="+mn-lt"/>
                <a:ea typeface="+mn-ea"/>
                <a:cs typeface="+mn-cs"/>
              </a:rPr>
              <a:t> do </a:t>
            </a:r>
            <a:r>
              <a:rPr lang="en-GB" sz="1200" b="0" i="0" kern="1200" dirty="0" err="1">
                <a:solidFill>
                  <a:schemeClr val="tx1"/>
                </a:solidFill>
                <a:effectLst/>
                <a:latin typeface="+mn-lt"/>
                <a:ea typeface="+mn-ea"/>
                <a:cs typeface="+mn-cs"/>
              </a:rPr>
              <a:t>ponto</a:t>
            </a:r>
            <a:r>
              <a:rPr lang="en-GB" sz="1200" b="0" i="0" kern="1200" dirty="0">
                <a:solidFill>
                  <a:schemeClr val="tx1"/>
                </a:solidFill>
                <a:effectLst/>
                <a:latin typeface="+mn-lt"/>
                <a:ea typeface="+mn-ea"/>
                <a:cs typeface="+mn-cs"/>
              </a:rPr>
              <a:t> A </a:t>
            </a:r>
            <a:r>
              <a:rPr lang="en-GB" sz="1200" b="0" i="0" kern="1200" dirty="0" err="1">
                <a:solidFill>
                  <a:schemeClr val="tx1"/>
                </a:solidFill>
                <a:effectLst/>
                <a:latin typeface="+mn-lt"/>
                <a:ea typeface="+mn-ea"/>
                <a:cs typeface="+mn-cs"/>
              </a:rPr>
              <a:t>ao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ponto</a:t>
            </a:r>
            <a:r>
              <a:rPr lang="en-GB" sz="1200" b="0" i="0" kern="1200" dirty="0">
                <a:solidFill>
                  <a:schemeClr val="tx1"/>
                </a:solidFill>
                <a:effectLst/>
                <a:latin typeface="+mn-lt"/>
                <a:ea typeface="+mn-ea"/>
                <a:cs typeface="+mn-cs"/>
              </a:rPr>
              <a:t> B dentro do </a:t>
            </a:r>
            <a:r>
              <a:rPr lang="en-GB" sz="1200" b="0" i="0" kern="1200" dirty="0" err="1">
                <a:solidFill>
                  <a:schemeClr val="tx1"/>
                </a:solidFill>
                <a:effectLst/>
                <a:latin typeface="+mn-lt"/>
                <a:ea typeface="+mn-ea"/>
                <a:cs typeface="+mn-cs"/>
              </a:rPr>
              <a:t>horário</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previsto</a:t>
            </a:r>
            <a:r>
              <a:rPr lang="en-GB" sz="1200" b="0" i="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Comparando</a:t>
            </a:r>
            <a:r>
              <a:rPr lang="en-GB" sz="1200" b="0" i="0" kern="1200" dirty="0">
                <a:solidFill>
                  <a:schemeClr val="tx1"/>
                </a:solidFill>
                <a:effectLst/>
                <a:latin typeface="+mn-lt"/>
                <a:ea typeface="+mn-ea"/>
                <a:cs typeface="+mn-cs"/>
              </a:rPr>
              <a:t> as </a:t>
            </a:r>
            <a:r>
              <a:rPr lang="en-GB" sz="1200" b="0" i="0" kern="1200" dirty="0" err="1">
                <a:solidFill>
                  <a:schemeClr val="tx1"/>
                </a:solidFill>
                <a:effectLst/>
                <a:latin typeface="+mn-lt"/>
                <a:ea typeface="+mn-ea"/>
                <a:cs typeface="+mn-cs"/>
              </a:rPr>
              <a:t>duas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percebemos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em</a:t>
            </a:r>
            <a:r>
              <a:rPr lang="en-GB" sz="1200" b="0" i="0" kern="1200" dirty="0">
                <a:solidFill>
                  <a:schemeClr val="tx1"/>
                </a:solidFill>
                <a:effectLst/>
                <a:latin typeface="+mn-lt"/>
                <a:ea typeface="+mn-ea"/>
                <a:cs typeface="+mn-cs"/>
              </a:rPr>
              <a:t> que </a:t>
            </a:r>
            <a:r>
              <a:rPr lang="en-GB" sz="1200" b="0" i="0" kern="1200" dirty="0" err="1">
                <a:solidFill>
                  <a:schemeClr val="tx1"/>
                </a:solidFill>
                <a:effectLst/>
                <a:latin typeface="+mn-lt"/>
                <a:ea typeface="+mn-ea"/>
                <a:cs typeface="+mn-cs"/>
              </a:rPr>
              <a:t>critérios</a:t>
            </a:r>
            <a:r>
              <a:rPr lang="en-GB" sz="1200" b="0" i="0" kern="1200" dirty="0">
                <a:solidFill>
                  <a:schemeClr val="tx1"/>
                </a:solidFill>
                <a:effectLst/>
                <a:latin typeface="+mn-lt"/>
                <a:ea typeface="+mn-ea"/>
                <a:cs typeface="+mn-cs"/>
              </a:rPr>
              <a:t> é que se </a:t>
            </a:r>
            <a:r>
              <a:rPr lang="en-GB" sz="1200" b="0" i="0" kern="1200" dirty="0" err="1">
                <a:solidFill>
                  <a:schemeClr val="tx1"/>
                </a:solidFill>
                <a:effectLst/>
                <a:latin typeface="+mn-lt"/>
                <a:ea typeface="+mn-ea"/>
                <a:cs typeface="+mn-cs"/>
              </a:rPr>
              <a:t>diferenciam</a:t>
            </a:r>
            <a:r>
              <a:rPr lang="en-GB" sz="1200" b="0" i="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23</a:t>
            </a:fld>
            <a:endParaRPr lang="en-US"/>
          </a:p>
        </p:txBody>
      </p:sp>
    </p:spTree>
    <p:extLst>
      <p:ext uri="{BB962C8B-B14F-4D97-AF65-F5344CB8AC3E}">
        <p14:creationId xmlns:p14="http://schemas.microsoft.com/office/powerpoint/2010/main" val="962523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 </a:t>
            </a:r>
            <a:r>
              <a:rPr lang="en-GB" dirty="0" err="1"/>
              <a:t>até</a:t>
            </a:r>
            <a:r>
              <a:rPr lang="en-GB" dirty="0"/>
              <a:t> </a:t>
            </a:r>
            <a:r>
              <a:rPr lang="en-GB" dirty="0" err="1"/>
              <a:t>aqui</a:t>
            </a:r>
            <a:r>
              <a:rPr lang="en-GB" dirty="0"/>
              <a:t> </a:t>
            </a:r>
            <a:r>
              <a:rPr lang="en-GB" dirty="0" err="1"/>
              <a:t>vimos</a:t>
            </a:r>
            <a:r>
              <a:rPr lang="en-GB" dirty="0"/>
              <a:t> </a:t>
            </a:r>
            <a:r>
              <a:rPr lang="en-GB" dirty="0" err="1"/>
              <a:t>várias</a:t>
            </a:r>
            <a:r>
              <a:rPr lang="en-GB" dirty="0"/>
              <a:t> ferramentas para </a:t>
            </a:r>
            <a:r>
              <a:rPr lang="en-GB" dirty="0" err="1"/>
              <a:t>conhecer</a:t>
            </a:r>
            <a:r>
              <a:rPr lang="en-GB" dirty="0"/>
              <a:t> e </a:t>
            </a:r>
            <a:r>
              <a:rPr lang="en-GB" dirty="0" err="1"/>
              <a:t>validar</a:t>
            </a:r>
            <a:r>
              <a:rPr lang="en-GB" dirty="0"/>
              <a:t> </a:t>
            </a:r>
            <a:r>
              <a:rPr lang="en-GB" dirty="0" err="1"/>
              <a:t>os</a:t>
            </a:r>
            <a:r>
              <a:rPr lang="en-GB" dirty="0"/>
              <a:t> clients de forma a </a:t>
            </a:r>
            <a:r>
              <a:rPr lang="en-GB" dirty="0" err="1"/>
              <a:t>construir</a:t>
            </a:r>
            <a:r>
              <a:rPr lang="en-GB" dirty="0"/>
              <a:t> </a:t>
            </a:r>
            <a:r>
              <a:rPr lang="en-GB" dirty="0" err="1"/>
              <a:t>uma</a:t>
            </a:r>
            <a:r>
              <a:rPr lang="en-GB" dirty="0"/>
              <a:t> </a:t>
            </a:r>
            <a:r>
              <a:rPr lang="en-GB" dirty="0" err="1"/>
              <a:t>proposta</a:t>
            </a:r>
            <a:r>
              <a:rPr lang="en-GB" dirty="0"/>
              <a:t> de </a:t>
            </a:r>
            <a:r>
              <a:rPr lang="en-GB" dirty="0" err="1"/>
              <a:t>valor</a:t>
            </a:r>
            <a:r>
              <a:rPr lang="en-GB" dirty="0"/>
              <a:t> forte. </a:t>
            </a:r>
            <a:r>
              <a:rPr lang="en-GB" dirty="0" err="1"/>
              <a:t>Conhecemos</a:t>
            </a:r>
            <a:r>
              <a:rPr lang="en-GB" dirty="0"/>
              <a:t> </a:t>
            </a:r>
            <a:r>
              <a:rPr lang="en-GB" dirty="0" err="1"/>
              <a:t>os</a:t>
            </a:r>
            <a:r>
              <a:rPr lang="en-GB" dirty="0"/>
              <a:t> </a:t>
            </a:r>
            <a:r>
              <a:rPr lang="en-GB" dirty="0" err="1"/>
              <a:t>nossos</a:t>
            </a:r>
            <a:r>
              <a:rPr lang="en-GB" dirty="0"/>
              <a:t> clients </a:t>
            </a:r>
            <a:r>
              <a:rPr lang="en-GB" dirty="0" err="1"/>
              <a:t>comparamo-nos</a:t>
            </a:r>
            <a:r>
              <a:rPr lang="en-GB" dirty="0"/>
              <a:t> e </a:t>
            </a:r>
            <a:r>
              <a:rPr lang="en-GB" dirty="0" err="1"/>
              <a:t>distinguimo-nos</a:t>
            </a:r>
            <a:r>
              <a:rPr lang="en-GB" dirty="0"/>
              <a:t> dos </a:t>
            </a:r>
            <a:r>
              <a:rPr lang="en-GB" dirty="0" err="1"/>
              <a:t>nossos</a:t>
            </a:r>
            <a:r>
              <a:rPr lang="en-GB" dirty="0"/>
              <a:t> </a:t>
            </a:r>
            <a:r>
              <a:rPr lang="en-GB" dirty="0" err="1"/>
              <a:t>competidores</a:t>
            </a:r>
            <a:r>
              <a:rPr lang="en-GB" dirty="0"/>
              <a:t> e </a:t>
            </a:r>
            <a:r>
              <a:rPr lang="en-GB" dirty="0" err="1"/>
              <a:t>sabemos</a:t>
            </a:r>
            <a:r>
              <a:rPr lang="en-GB" dirty="0"/>
              <a:t> que </a:t>
            </a:r>
            <a:r>
              <a:rPr lang="en-GB" dirty="0" err="1"/>
              <a:t>produtos</a:t>
            </a:r>
            <a:r>
              <a:rPr lang="en-GB" dirty="0"/>
              <a:t> </a:t>
            </a:r>
            <a:r>
              <a:rPr lang="en-GB" dirty="0" err="1"/>
              <a:t>ou</a:t>
            </a:r>
            <a:r>
              <a:rPr lang="en-GB" dirty="0"/>
              <a:t> </a:t>
            </a:r>
            <a:r>
              <a:rPr lang="en-GB" dirty="0" err="1"/>
              <a:t>serviços</a:t>
            </a:r>
            <a:r>
              <a:rPr lang="en-GB" dirty="0"/>
              <a:t> </a:t>
            </a:r>
            <a:r>
              <a:rPr lang="en-GB" dirty="0" err="1"/>
              <a:t>oferecer</a:t>
            </a:r>
            <a:r>
              <a:rPr lang="en-GB" dirty="0"/>
              <a:t> </a:t>
            </a:r>
            <a:r>
              <a:rPr lang="en-GB" dirty="0" err="1"/>
              <a:t>aos</a:t>
            </a:r>
            <a:r>
              <a:rPr lang="en-GB" dirty="0"/>
              <a:t> </a:t>
            </a:r>
            <a:r>
              <a:rPr lang="en-GB" dirty="0" err="1"/>
              <a:t>nossos</a:t>
            </a:r>
            <a:r>
              <a:rPr lang="en-GB" dirty="0"/>
              <a:t> clients que </a:t>
            </a:r>
            <a:r>
              <a:rPr lang="en-GB" dirty="0" err="1"/>
              <a:t>lhes</a:t>
            </a:r>
            <a:r>
              <a:rPr lang="en-GB" dirty="0"/>
              <a:t> </a:t>
            </a:r>
            <a:r>
              <a:rPr lang="en-GB" dirty="0" err="1"/>
              <a:t>vão</a:t>
            </a:r>
            <a:r>
              <a:rPr lang="en-GB" dirty="0"/>
              <a:t> </a:t>
            </a:r>
            <a:r>
              <a:rPr lang="en-GB" dirty="0" err="1"/>
              <a:t>gerar</a:t>
            </a:r>
            <a:r>
              <a:rPr lang="en-GB" dirty="0"/>
              <a:t> </a:t>
            </a:r>
            <a:r>
              <a:rPr lang="en-GB" dirty="0" err="1"/>
              <a:t>valor</a:t>
            </a:r>
            <a:r>
              <a:rPr lang="en-GB" dirty="0"/>
              <a:t>.</a:t>
            </a:r>
          </a:p>
          <a:p>
            <a:r>
              <a:rPr lang="en-GB" dirty="0" err="1"/>
              <a:t>Será</a:t>
            </a:r>
            <a:r>
              <a:rPr lang="en-GB" dirty="0"/>
              <a:t>? </a:t>
            </a:r>
            <a:r>
              <a:rPr lang="en-GB" dirty="0" err="1"/>
              <a:t>Ou</a:t>
            </a:r>
            <a:r>
              <a:rPr lang="en-GB" dirty="0"/>
              <a:t> </a:t>
            </a:r>
            <a:r>
              <a:rPr lang="en-GB" dirty="0" err="1"/>
              <a:t>haverá</a:t>
            </a:r>
            <a:r>
              <a:rPr lang="en-GB" dirty="0"/>
              <a:t> </a:t>
            </a:r>
            <a:r>
              <a:rPr lang="en-GB" dirty="0" err="1"/>
              <a:t>outra</a:t>
            </a:r>
            <a:r>
              <a:rPr lang="en-GB" dirty="0"/>
              <a:t> forma de </a:t>
            </a:r>
            <a:r>
              <a:rPr lang="en-GB" dirty="0" err="1"/>
              <a:t>aumentar</a:t>
            </a:r>
            <a:r>
              <a:rPr lang="en-GB" dirty="0"/>
              <a:t> </a:t>
            </a:r>
            <a:r>
              <a:rPr lang="en-GB" dirty="0" err="1"/>
              <a:t>ainda</a:t>
            </a:r>
            <a:r>
              <a:rPr lang="en-GB" dirty="0"/>
              <a:t> </a:t>
            </a:r>
            <a:r>
              <a:rPr lang="en-GB" dirty="0" err="1"/>
              <a:t>mais</a:t>
            </a:r>
            <a:r>
              <a:rPr lang="en-GB" dirty="0"/>
              <a:t> o </a:t>
            </a:r>
            <a:r>
              <a:rPr lang="en-GB" dirty="0" err="1"/>
              <a:t>valor</a:t>
            </a:r>
            <a:r>
              <a:rPr lang="en-GB" dirty="0"/>
              <a:t> para </a:t>
            </a:r>
            <a:r>
              <a:rPr lang="en-GB" dirty="0" err="1"/>
              <a:t>os</a:t>
            </a:r>
            <a:r>
              <a:rPr lang="en-GB" dirty="0"/>
              <a:t> </a:t>
            </a:r>
            <a:r>
              <a:rPr lang="en-GB" dirty="0" err="1"/>
              <a:t>nossos</a:t>
            </a:r>
            <a:r>
              <a:rPr lang="en-GB" dirty="0"/>
              <a:t> clients?</a:t>
            </a:r>
          </a:p>
        </p:txBody>
      </p:sp>
      <p:sp>
        <p:nvSpPr>
          <p:cNvPr id="4" name="Slide Number Placeholder 3"/>
          <p:cNvSpPr>
            <a:spLocks noGrp="1"/>
          </p:cNvSpPr>
          <p:nvPr>
            <p:ph type="sldNum" sz="quarter" idx="5"/>
          </p:nvPr>
        </p:nvSpPr>
        <p:spPr/>
        <p:txBody>
          <a:bodyPr/>
          <a:lstStyle/>
          <a:p>
            <a:fld id="{13CE3F60-5C8F-E644-8A95-F6891A9E724F}" type="slidenum">
              <a:rPr lang="en-US" smtClean="0"/>
              <a:t>24</a:t>
            </a:fld>
            <a:endParaRPr lang="en-US"/>
          </a:p>
        </p:txBody>
      </p:sp>
    </p:spTree>
    <p:extLst>
      <p:ext uri="{BB962C8B-B14F-4D97-AF65-F5344CB8AC3E}">
        <p14:creationId xmlns:p14="http://schemas.microsoft.com/office/powerpoint/2010/main" val="4293100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cap="none" dirty="0">
                <a:solidFill>
                  <a:schemeClr val="tx1"/>
                </a:solidFill>
                <a:effectLst/>
                <a:latin typeface="+mn-lt"/>
                <a:ea typeface="+mn-ea"/>
                <a:cs typeface="+mn-cs"/>
              </a:rPr>
              <a:t>A </a:t>
            </a:r>
            <a:r>
              <a:rPr lang="en-GB" sz="1200" b="0" i="0" kern="1200" cap="none" dirty="0" err="1">
                <a:solidFill>
                  <a:schemeClr val="tx1"/>
                </a:solidFill>
                <a:effectLst/>
                <a:latin typeface="+mn-lt"/>
                <a:ea typeface="+mn-ea"/>
                <a:cs typeface="+mn-cs"/>
              </a:rPr>
              <a:t>estratégia</a:t>
            </a:r>
            <a:r>
              <a:rPr lang="en-GB" sz="1200" b="0" i="0" kern="1200" cap="none" dirty="0">
                <a:solidFill>
                  <a:schemeClr val="tx1"/>
                </a:solidFill>
                <a:effectLst/>
                <a:latin typeface="+mn-lt"/>
                <a:ea typeface="+mn-ea"/>
                <a:cs typeface="+mn-cs"/>
              </a:rPr>
              <a:t> blue ocean é </a:t>
            </a:r>
            <a:r>
              <a:rPr lang="en-GB" sz="1200" b="0" i="0" kern="1200" cap="none" dirty="0" err="1">
                <a:solidFill>
                  <a:schemeClr val="tx1"/>
                </a:solidFill>
                <a:effectLst/>
                <a:latin typeface="+mn-lt"/>
                <a:ea typeface="+mn-ea"/>
                <a:cs typeface="+mn-cs"/>
              </a:rPr>
              <a:t>uma</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estratégia</a:t>
            </a:r>
            <a:r>
              <a:rPr lang="en-GB" sz="1200" b="0" i="0" kern="1200" cap="none" dirty="0">
                <a:solidFill>
                  <a:schemeClr val="tx1"/>
                </a:solidFill>
                <a:effectLst/>
                <a:latin typeface="+mn-lt"/>
                <a:ea typeface="+mn-ea"/>
                <a:cs typeface="+mn-cs"/>
              </a:rPr>
              <a:t> que visa </a:t>
            </a:r>
            <a:r>
              <a:rPr lang="en-GB" sz="1200" b="0" i="0" kern="1200" cap="none" dirty="0" err="1">
                <a:solidFill>
                  <a:schemeClr val="tx1"/>
                </a:solidFill>
                <a:effectLst/>
                <a:latin typeface="+mn-lt"/>
                <a:ea typeface="+mn-ea"/>
                <a:cs typeface="+mn-cs"/>
              </a:rPr>
              <a:t>ao</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mesmo</a:t>
            </a:r>
            <a:r>
              <a:rPr lang="en-GB" sz="1200" b="0" i="0" kern="1200" cap="none" dirty="0">
                <a:solidFill>
                  <a:schemeClr val="tx1"/>
                </a:solidFill>
                <a:effectLst/>
                <a:latin typeface="+mn-lt"/>
                <a:ea typeface="+mn-ea"/>
                <a:cs typeface="+mn-cs"/>
              </a:rPr>
              <a:t> tempo </a:t>
            </a:r>
            <a:r>
              <a:rPr lang="en-GB" sz="1200" b="0" i="0" kern="1200" cap="none" dirty="0" err="1">
                <a:solidFill>
                  <a:schemeClr val="tx1"/>
                </a:solidFill>
                <a:effectLst/>
                <a:latin typeface="+mn-lt"/>
                <a:ea typeface="+mn-ea"/>
                <a:cs typeface="+mn-cs"/>
              </a:rPr>
              <a:t>diferenciar</a:t>
            </a:r>
            <a:r>
              <a:rPr lang="en-GB" sz="1200" b="0" i="0" kern="1200" cap="none" dirty="0">
                <a:solidFill>
                  <a:schemeClr val="tx1"/>
                </a:solidFill>
                <a:effectLst/>
                <a:latin typeface="+mn-lt"/>
                <a:ea typeface="+mn-ea"/>
                <a:cs typeface="+mn-cs"/>
              </a:rPr>
              <a:t> dos </a:t>
            </a:r>
            <a:r>
              <a:rPr lang="en-GB" sz="1200" b="0" i="0" kern="1200" cap="none" dirty="0" err="1">
                <a:solidFill>
                  <a:schemeClr val="tx1"/>
                </a:solidFill>
                <a:effectLst/>
                <a:latin typeface="+mn-lt"/>
                <a:ea typeface="+mn-ea"/>
                <a:cs typeface="+mn-cs"/>
              </a:rPr>
              <a:t>competidores</a:t>
            </a:r>
            <a:r>
              <a:rPr lang="en-GB" sz="1200" b="0" i="0" kern="1200" cap="none" dirty="0">
                <a:solidFill>
                  <a:schemeClr val="tx1"/>
                </a:solidFill>
                <a:effectLst/>
                <a:latin typeface="+mn-lt"/>
                <a:ea typeface="+mn-ea"/>
                <a:cs typeface="+mn-cs"/>
              </a:rPr>
              <a:t> e </a:t>
            </a:r>
            <a:r>
              <a:rPr lang="en-GB" sz="1200" b="0" i="0" kern="1200" cap="none" dirty="0" err="1">
                <a:solidFill>
                  <a:schemeClr val="tx1"/>
                </a:solidFill>
                <a:effectLst/>
                <a:latin typeface="+mn-lt"/>
                <a:ea typeface="+mn-ea"/>
                <a:cs typeface="+mn-cs"/>
              </a:rPr>
              <a:t>diminuir</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os</a:t>
            </a:r>
            <a:r>
              <a:rPr lang="en-GB" sz="1200" b="0" i="0" kern="1200" cap="none" dirty="0">
                <a:solidFill>
                  <a:schemeClr val="tx1"/>
                </a:solidFill>
                <a:effectLst/>
                <a:latin typeface="+mn-lt"/>
                <a:ea typeface="+mn-ea"/>
                <a:cs typeface="+mn-cs"/>
              </a:rPr>
              <a:t> custos de forma a </a:t>
            </a:r>
            <a:r>
              <a:rPr lang="en-GB" sz="1200" b="0" i="0" kern="1200" cap="none" dirty="0" err="1">
                <a:solidFill>
                  <a:schemeClr val="tx1"/>
                </a:solidFill>
                <a:effectLst/>
                <a:latin typeface="+mn-lt"/>
                <a:ea typeface="+mn-ea"/>
                <a:cs typeface="+mn-cs"/>
              </a:rPr>
              <a:t>abrir</a:t>
            </a:r>
            <a:r>
              <a:rPr lang="en-GB" sz="1200" b="0" i="0" kern="1200" cap="none" dirty="0">
                <a:solidFill>
                  <a:schemeClr val="tx1"/>
                </a:solidFill>
                <a:effectLst/>
                <a:latin typeface="+mn-lt"/>
                <a:ea typeface="+mn-ea"/>
                <a:cs typeface="+mn-cs"/>
              </a:rPr>
              <a:t> um novo mercado e </a:t>
            </a:r>
            <a:r>
              <a:rPr lang="en-GB" sz="1200" b="0" i="0" kern="1200" cap="none" dirty="0" err="1">
                <a:solidFill>
                  <a:schemeClr val="tx1"/>
                </a:solidFill>
                <a:effectLst/>
                <a:latin typeface="+mn-lt"/>
                <a:ea typeface="+mn-ea"/>
                <a:cs typeface="+mn-cs"/>
              </a:rPr>
              <a:t>criar</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uma</a:t>
            </a:r>
            <a:r>
              <a:rPr lang="en-GB" sz="1200" b="0" i="0" kern="1200" cap="none" dirty="0">
                <a:solidFill>
                  <a:schemeClr val="tx1"/>
                </a:solidFill>
                <a:effectLst/>
                <a:latin typeface="+mn-lt"/>
                <a:ea typeface="+mn-ea"/>
                <a:cs typeface="+mn-cs"/>
              </a:rPr>
              <a:t> nova </a:t>
            </a:r>
            <a:r>
              <a:rPr lang="en-GB" sz="1200" b="0" i="0" kern="1200" cap="none" dirty="0" err="1">
                <a:solidFill>
                  <a:schemeClr val="tx1"/>
                </a:solidFill>
                <a:effectLst/>
                <a:latin typeface="+mn-lt"/>
                <a:ea typeface="+mn-ea"/>
                <a:cs typeface="+mn-cs"/>
              </a:rPr>
              <a:t>procura</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Trata</a:t>
            </a:r>
            <a:r>
              <a:rPr lang="en-GB" sz="1200" b="0" i="0" kern="1200" cap="none" dirty="0">
                <a:solidFill>
                  <a:schemeClr val="tx1"/>
                </a:solidFill>
                <a:effectLst/>
                <a:latin typeface="+mn-lt"/>
                <a:ea typeface="+mn-ea"/>
                <a:cs typeface="+mn-cs"/>
              </a:rPr>
              <a:t>-se de </a:t>
            </a:r>
            <a:r>
              <a:rPr lang="en-GB" sz="1200" b="0" i="0" kern="1200" cap="none" dirty="0" err="1">
                <a:solidFill>
                  <a:schemeClr val="tx1"/>
                </a:solidFill>
                <a:effectLst/>
                <a:latin typeface="+mn-lt"/>
                <a:ea typeface="+mn-ea"/>
                <a:cs typeface="+mn-cs"/>
              </a:rPr>
              <a:t>criar</a:t>
            </a:r>
            <a:r>
              <a:rPr lang="en-GB" sz="1200" b="0" i="0" kern="1200" cap="none" dirty="0">
                <a:solidFill>
                  <a:schemeClr val="tx1"/>
                </a:solidFill>
                <a:effectLst/>
                <a:latin typeface="+mn-lt"/>
                <a:ea typeface="+mn-ea"/>
                <a:cs typeface="+mn-cs"/>
              </a:rPr>
              <a:t> e capturer um </a:t>
            </a:r>
            <a:r>
              <a:rPr lang="en-GB" sz="1200" b="0" i="0" kern="1200" cap="none" dirty="0" err="1">
                <a:solidFill>
                  <a:schemeClr val="tx1"/>
                </a:solidFill>
                <a:effectLst/>
                <a:latin typeface="+mn-lt"/>
                <a:ea typeface="+mn-ea"/>
                <a:cs typeface="+mn-cs"/>
              </a:rPr>
              <a:t>espaço</a:t>
            </a:r>
            <a:r>
              <a:rPr lang="en-GB" sz="1200" b="0" i="0" kern="1200" cap="none" dirty="0">
                <a:solidFill>
                  <a:schemeClr val="tx1"/>
                </a:solidFill>
                <a:effectLst/>
                <a:latin typeface="+mn-lt"/>
                <a:ea typeface="+mn-ea"/>
                <a:cs typeface="+mn-cs"/>
              </a:rPr>
              <a:t> d </a:t>
            </a:r>
            <a:r>
              <a:rPr lang="en-GB" sz="1200" b="0" i="0" kern="1200" cap="none" dirty="0" err="1">
                <a:solidFill>
                  <a:schemeClr val="tx1"/>
                </a:solidFill>
                <a:effectLst/>
                <a:latin typeface="+mn-lt"/>
                <a:ea typeface="+mn-ea"/>
                <a:cs typeface="+mn-cs"/>
              </a:rPr>
              <a:t>emercado</a:t>
            </a:r>
            <a:r>
              <a:rPr lang="en-GB" sz="1200" b="0" i="0" kern="1200" cap="none" dirty="0">
                <a:solidFill>
                  <a:schemeClr val="tx1"/>
                </a:solidFill>
                <a:effectLst/>
                <a:latin typeface="+mn-lt"/>
                <a:ea typeface="+mn-ea"/>
                <a:cs typeface="+mn-cs"/>
              </a:rPr>
              <a:t> que </a:t>
            </a:r>
            <a:r>
              <a:rPr lang="en-GB" sz="1200" b="0" i="0" kern="1200" cap="none" dirty="0" err="1">
                <a:solidFill>
                  <a:schemeClr val="tx1"/>
                </a:solidFill>
                <a:effectLst/>
                <a:latin typeface="+mn-lt"/>
                <a:ea typeface="+mn-ea"/>
                <a:cs typeface="+mn-cs"/>
              </a:rPr>
              <a:t>ainda</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niguém</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ocupou</a:t>
            </a:r>
            <a:r>
              <a:rPr lang="en-GB" sz="1200" b="0" i="0" kern="1200" cap="none" dirty="0">
                <a:solidFill>
                  <a:schemeClr val="tx1"/>
                </a:solidFill>
                <a:effectLst/>
                <a:latin typeface="+mn-lt"/>
                <a:ea typeface="+mn-ea"/>
                <a:cs typeface="+mn-cs"/>
              </a:rPr>
              <a:t> e </a:t>
            </a:r>
            <a:r>
              <a:rPr lang="en-GB" sz="1200" b="0" i="0" kern="1200" cap="none" dirty="0" err="1">
                <a:solidFill>
                  <a:schemeClr val="tx1"/>
                </a:solidFill>
                <a:effectLst/>
                <a:latin typeface="+mn-lt"/>
                <a:ea typeface="+mn-ea"/>
                <a:cs typeface="+mn-cs"/>
              </a:rPr>
              <a:t>assim</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tornar</a:t>
            </a:r>
            <a:r>
              <a:rPr lang="en-GB" sz="1200" b="0" i="0" kern="1200" cap="none" dirty="0">
                <a:solidFill>
                  <a:schemeClr val="tx1"/>
                </a:solidFill>
                <a:effectLst/>
                <a:latin typeface="+mn-lt"/>
                <a:ea typeface="+mn-ea"/>
                <a:cs typeface="+mn-cs"/>
              </a:rPr>
              <a:t> a </a:t>
            </a:r>
            <a:r>
              <a:rPr lang="en-GB" sz="1200" b="0" i="0" kern="1200" cap="none" dirty="0" err="1">
                <a:solidFill>
                  <a:schemeClr val="tx1"/>
                </a:solidFill>
                <a:effectLst/>
                <a:latin typeface="+mn-lt"/>
                <a:ea typeface="+mn-ea"/>
                <a:cs typeface="+mn-cs"/>
              </a:rPr>
              <a:t>competição</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irrelevante</a:t>
            </a:r>
            <a:r>
              <a:rPr lang="en-GB" sz="1200" b="0" i="0" kern="1200" cap="none" dirty="0">
                <a:solidFill>
                  <a:schemeClr val="tx1"/>
                </a:solidFill>
                <a:effectLst/>
                <a:latin typeface="+mn-lt"/>
                <a:ea typeface="+mn-ea"/>
                <a:cs typeface="+mn-cs"/>
              </a:rPr>
              <a:t>. </a:t>
            </a:r>
          </a:p>
          <a:p>
            <a:endParaRPr lang="en-GB" sz="1200" b="1" i="0" kern="1200" cap="all"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25</a:t>
            </a:fld>
            <a:endParaRPr lang="en-US"/>
          </a:p>
        </p:txBody>
      </p:sp>
    </p:spTree>
    <p:extLst>
      <p:ext uri="{BB962C8B-B14F-4D97-AF65-F5344CB8AC3E}">
        <p14:creationId xmlns:p14="http://schemas.microsoft.com/office/powerpoint/2010/main" val="30246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Este video </a:t>
            </a:r>
            <a:r>
              <a:rPr lang="en-GB" dirty="0" err="1"/>
              <a:t>explica</a:t>
            </a:r>
            <a:r>
              <a:rPr lang="en-GB" dirty="0"/>
              <a:t> um </a:t>
            </a:r>
            <a:r>
              <a:rPr lang="en-GB" dirty="0" err="1"/>
              <a:t>exemplo</a:t>
            </a:r>
            <a:r>
              <a:rPr lang="en-GB" dirty="0"/>
              <a:t> de </a:t>
            </a:r>
            <a:r>
              <a:rPr lang="en-GB" dirty="0" err="1"/>
              <a:t>uma</a:t>
            </a:r>
            <a:r>
              <a:rPr lang="en-GB" dirty="0"/>
              <a:t> </a:t>
            </a:r>
            <a:r>
              <a:rPr lang="en-GB" dirty="0" err="1"/>
              <a:t>estratégia</a:t>
            </a:r>
            <a:r>
              <a:rPr lang="en-GB" dirty="0"/>
              <a:t> Blue Ocean</a:t>
            </a:r>
          </a:p>
        </p:txBody>
      </p:sp>
      <p:sp>
        <p:nvSpPr>
          <p:cNvPr id="4" name="Slide Number Placeholder 3"/>
          <p:cNvSpPr>
            <a:spLocks noGrp="1"/>
          </p:cNvSpPr>
          <p:nvPr>
            <p:ph type="sldNum" sz="quarter" idx="5"/>
          </p:nvPr>
        </p:nvSpPr>
        <p:spPr/>
        <p:txBody>
          <a:bodyPr/>
          <a:lstStyle/>
          <a:p>
            <a:fld id="{13CE3F60-5C8F-E644-8A95-F6891A9E724F}" type="slidenum">
              <a:rPr lang="en-US" smtClean="0"/>
              <a:t>26</a:t>
            </a:fld>
            <a:endParaRPr lang="en-US"/>
          </a:p>
        </p:txBody>
      </p:sp>
    </p:spTree>
    <p:extLst>
      <p:ext uri="{BB962C8B-B14F-4D97-AF65-F5344CB8AC3E}">
        <p14:creationId xmlns:p14="http://schemas.microsoft.com/office/powerpoint/2010/main" val="3897554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cap="all" dirty="0">
                <a:solidFill>
                  <a:schemeClr val="tx1"/>
                </a:solidFill>
                <a:effectLst/>
                <a:latin typeface="+mn-lt"/>
                <a:ea typeface="+mn-ea"/>
                <a:cs typeface="+mn-cs"/>
              </a:rPr>
              <a:t>A </a:t>
            </a:r>
            <a:r>
              <a:rPr lang="en-GB" sz="1200" b="1" i="0" kern="1200" cap="all" dirty="0" err="1">
                <a:solidFill>
                  <a:schemeClr val="tx1"/>
                </a:solidFill>
                <a:effectLst/>
                <a:latin typeface="+mn-lt"/>
                <a:ea typeface="+mn-ea"/>
                <a:cs typeface="+mn-cs"/>
              </a:rPr>
              <a:t>estartégia</a:t>
            </a:r>
            <a:r>
              <a:rPr lang="en-GB" sz="1200" b="1" i="0" kern="1200" cap="all" dirty="0">
                <a:solidFill>
                  <a:schemeClr val="tx1"/>
                </a:solidFill>
                <a:effectLst/>
                <a:latin typeface="+mn-lt"/>
                <a:ea typeface="+mn-ea"/>
                <a:cs typeface="+mn-cs"/>
              </a:rPr>
              <a:t> blue ocean surge por </a:t>
            </a:r>
            <a:r>
              <a:rPr lang="en-GB" sz="1200" b="1" i="0" kern="1200" cap="all" dirty="0" err="1">
                <a:solidFill>
                  <a:schemeClr val="tx1"/>
                </a:solidFill>
                <a:effectLst/>
                <a:latin typeface="+mn-lt"/>
                <a:ea typeface="+mn-ea"/>
                <a:cs typeface="+mn-cs"/>
              </a:rPr>
              <a:t>oposição</a:t>
            </a:r>
            <a:r>
              <a:rPr lang="en-GB" sz="1200" b="1" i="0" kern="1200" cap="all" dirty="0">
                <a:solidFill>
                  <a:schemeClr val="tx1"/>
                </a:solidFill>
                <a:effectLst/>
                <a:latin typeface="+mn-lt"/>
                <a:ea typeface="+mn-ea"/>
                <a:cs typeface="+mn-cs"/>
              </a:rPr>
              <a:t> </a:t>
            </a:r>
            <a:r>
              <a:rPr lang="en-GB" sz="1200" b="1" i="0" kern="1200" cap="all" dirty="0" err="1">
                <a:solidFill>
                  <a:schemeClr val="tx1"/>
                </a:solidFill>
                <a:effectLst/>
                <a:latin typeface="+mn-lt"/>
                <a:ea typeface="+mn-ea"/>
                <a:cs typeface="+mn-cs"/>
              </a:rPr>
              <a:t>então</a:t>
            </a:r>
            <a:r>
              <a:rPr lang="en-GB" sz="1200" b="1" i="0" kern="1200" cap="all" dirty="0">
                <a:solidFill>
                  <a:schemeClr val="tx1"/>
                </a:solidFill>
                <a:effectLst/>
                <a:latin typeface="+mn-lt"/>
                <a:ea typeface="+mn-ea"/>
                <a:cs typeface="+mn-cs"/>
              </a:rPr>
              <a:t> à </a:t>
            </a:r>
            <a:r>
              <a:rPr lang="en-GB" sz="1200" b="1" i="0" kern="1200" cap="all" dirty="0" err="1">
                <a:solidFill>
                  <a:schemeClr val="tx1"/>
                </a:solidFill>
                <a:effectLst/>
                <a:latin typeface="+mn-lt"/>
                <a:ea typeface="+mn-ea"/>
                <a:cs typeface="+mn-cs"/>
              </a:rPr>
              <a:t>estratégia</a:t>
            </a:r>
            <a:r>
              <a:rPr lang="en-GB" sz="1200" b="1" i="0" kern="1200" cap="all" dirty="0">
                <a:solidFill>
                  <a:schemeClr val="tx1"/>
                </a:solidFill>
                <a:effectLst/>
                <a:latin typeface="+mn-lt"/>
                <a:ea typeface="+mn-ea"/>
                <a:cs typeface="+mn-cs"/>
              </a:rPr>
              <a:t> red ocean</a:t>
            </a:r>
          </a:p>
          <a:p>
            <a:endParaRPr lang="en-GB" sz="1200" b="0" i="0" kern="1200" cap="none" dirty="0">
              <a:solidFill>
                <a:schemeClr val="tx1"/>
              </a:solidFill>
              <a:effectLst/>
              <a:latin typeface="+mn-lt"/>
              <a:ea typeface="+mn-ea"/>
              <a:cs typeface="+mn-cs"/>
            </a:endParaRPr>
          </a:p>
          <a:p>
            <a:r>
              <a:rPr lang="en-GB" sz="1200" b="0" i="0" kern="1200" cap="none" dirty="0">
                <a:solidFill>
                  <a:schemeClr val="tx1"/>
                </a:solidFill>
                <a:effectLst/>
                <a:latin typeface="+mn-lt"/>
                <a:ea typeface="+mn-ea"/>
                <a:cs typeface="+mn-cs"/>
              </a:rPr>
              <a:t>Red </a:t>
            </a:r>
            <a:r>
              <a:rPr lang="en-GB" sz="1200" b="0" i="0" kern="1200" cap="none" dirty="0" err="1">
                <a:solidFill>
                  <a:schemeClr val="tx1"/>
                </a:solidFill>
                <a:effectLst/>
                <a:latin typeface="+mn-lt"/>
                <a:ea typeface="+mn-ea"/>
                <a:cs typeface="+mn-cs"/>
              </a:rPr>
              <a:t>oceabs</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são</a:t>
            </a:r>
            <a:r>
              <a:rPr lang="en-GB" sz="1200" b="0" i="0" kern="1200" cap="none" dirty="0">
                <a:solidFill>
                  <a:schemeClr val="tx1"/>
                </a:solidFill>
                <a:effectLst/>
                <a:latin typeface="+mn-lt"/>
                <a:ea typeface="+mn-ea"/>
                <a:cs typeface="+mn-cs"/>
              </a:rPr>
              <a:t> as </a:t>
            </a:r>
            <a:r>
              <a:rPr lang="en-GB" sz="1200" b="0" i="0" kern="1200" cap="none" dirty="0" err="1">
                <a:solidFill>
                  <a:schemeClr val="tx1"/>
                </a:solidFill>
                <a:effectLst/>
                <a:latin typeface="+mn-lt"/>
                <a:ea typeface="+mn-ea"/>
                <a:cs typeface="+mn-cs"/>
              </a:rPr>
              <a:t>empresas</a:t>
            </a:r>
            <a:r>
              <a:rPr lang="en-GB" sz="1200" b="0" i="0" kern="1200" cap="none" dirty="0">
                <a:solidFill>
                  <a:schemeClr val="tx1"/>
                </a:solidFill>
                <a:effectLst/>
                <a:latin typeface="+mn-lt"/>
                <a:ea typeface="+mn-ea"/>
                <a:cs typeface="+mn-cs"/>
              </a:rPr>
              <a:t> que </a:t>
            </a:r>
            <a:r>
              <a:rPr lang="en-GB" sz="1200" b="0" i="0" kern="1200" cap="none" dirty="0" err="1">
                <a:solidFill>
                  <a:schemeClr val="tx1"/>
                </a:solidFill>
                <a:effectLst/>
                <a:latin typeface="+mn-lt"/>
                <a:ea typeface="+mn-ea"/>
                <a:cs typeface="+mn-cs"/>
              </a:rPr>
              <a:t>existem</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hoje</a:t>
            </a:r>
            <a:r>
              <a:rPr lang="en-GB" sz="1200" b="0" i="0" kern="1200" cap="none" dirty="0">
                <a:solidFill>
                  <a:schemeClr val="tx1"/>
                </a:solidFill>
                <a:effectLst/>
                <a:latin typeface="+mn-lt"/>
                <a:ea typeface="+mn-ea"/>
                <a:cs typeface="+mn-cs"/>
              </a:rPr>
              <a:t>, o </a:t>
            </a:r>
            <a:r>
              <a:rPr lang="en-GB" sz="1200" b="0" i="0" kern="1200" cap="none" dirty="0" err="1">
                <a:solidFill>
                  <a:schemeClr val="tx1"/>
                </a:solidFill>
                <a:effectLst/>
                <a:latin typeface="+mn-lt"/>
                <a:ea typeface="+mn-ea"/>
                <a:cs typeface="+mn-cs"/>
              </a:rPr>
              <a:t>espaço</a:t>
            </a:r>
            <a:r>
              <a:rPr lang="en-GB" sz="1200" b="0" i="0" kern="1200" cap="none" dirty="0">
                <a:solidFill>
                  <a:schemeClr val="tx1"/>
                </a:solidFill>
                <a:effectLst/>
                <a:latin typeface="+mn-lt"/>
                <a:ea typeface="+mn-ea"/>
                <a:cs typeface="+mn-cs"/>
              </a:rPr>
              <a:t> de mercado que </a:t>
            </a:r>
            <a:r>
              <a:rPr lang="en-GB" sz="1200" b="0" i="0" kern="1200" cap="none" dirty="0" err="1">
                <a:solidFill>
                  <a:schemeClr val="tx1"/>
                </a:solidFill>
                <a:effectLst/>
                <a:latin typeface="+mn-lt"/>
                <a:ea typeface="+mn-ea"/>
                <a:cs typeface="+mn-cs"/>
              </a:rPr>
              <a:t>conhecemos</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hoje</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Nas</a:t>
            </a:r>
            <a:r>
              <a:rPr lang="en-GB" sz="1200" b="0" i="0" kern="1200" cap="none" dirty="0">
                <a:solidFill>
                  <a:schemeClr val="tx1"/>
                </a:solidFill>
                <a:effectLst/>
                <a:latin typeface="+mn-lt"/>
                <a:ea typeface="+mn-ea"/>
                <a:cs typeface="+mn-cs"/>
              </a:rPr>
              <a:t> red oceans as </a:t>
            </a:r>
            <a:r>
              <a:rPr lang="en-GB" sz="1200" b="0" i="0" kern="1200" cap="none" dirty="0" err="1">
                <a:solidFill>
                  <a:schemeClr val="tx1"/>
                </a:solidFill>
                <a:effectLst/>
                <a:latin typeface="+mn-lt"/>
                <a:ea typeface="+mn-ea"/>
                <a:cs typeface="+mn-cs"/>
              </a:rPr>
              <a:t>fronteiras</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são</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definidas</a:t>
            </a:r>
            <a:r>
              <a:rPr lang="en-GB" sz="1200" b="0" i="0" kern="1200" cap="none" dirty="0">
                <a:solidFill>
                  <a:schemeClr val="tx1"/>
                </a:solidFill>
                <a:effectLst/>
                <a:latin typeface="+mn-lt"/>
                <a:ea typeface="+mn-ea"/>
                <a:cs typeface="+mn-cs"/>
              </a:rPr>
              <a:t> e </a:t>
            </a:r>
            <a:r>
              <a:rPr lang="en-GB" sz="1200" b="0" i="0" kern="1200" cap="none" dirty="0" err="1">
                <a:solidFill>
                  <a:schemeClr val="tx1"/>
                </a:solidFill>
                <a:effectLst/>
                <a:latin typeface="+mn-lt"/>
                <a:ea typeface="+mn-ea"/>
                <a:cs typeface="+mn-cs"/>
              </a:rPr>
              <a:t>conhecidas</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bem</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como</a:t>
            </a:r>
            <a:r>
              <a:rPr lang="en-GB" sz="1200" b="0" i="0" kern="1200" cap="none" dirty="0">
                <a:solidFill>
                  <a:schemeClr val="tx1"/>
                </a:solidFill>
                <a:effectLst/>
                <a:latin typeface="+mn-lt"/>
                <a:ea typeface="+mn-ea"/>
                <a:cs typeface="+mn-cs"/>
              </a:rPr>
              <a:t> as </a:t>
            </a:r>
            <a:r>
              <a:rPr lang="en-GB" sz="1200" b="0" i="0" kern="1200" cap="none" dirty="0" err="1">
                <a:solidFill>
                  <a:schemeClr val="tx1"/>
                </a:solidFill>
                <a:effectLst/>
                <a:latin typeface="+mn-lt"/>
                <a:ea typeface="+mn-ea"/>
                <a:cs typeface="+mn-cs"/>
              </a:rPr>
              <a:t>regras</a:t>
            </a:r>
            <a:r>
              <a:rPr lang="en-GB" sz="1200" b="0" i="0" kern="1200" cap="none" dirty="0">
                <a:solidFill>
                  <a:schemeClr val="tx1"/>
                </a:solidFill>
                <a:effectLst/>
                <a:latin typeface="+mn-lt"/>
                <a:ea typeface="+mn-ea"/>
                <a:cs typeface="+mn-cs"/>
              </a:rPr>
              <a:t> de </a:t>
            </a:r>
            <a:r>
              <a:rPr lang="en-GB" sz="1200" b="0" i="0" kern="1200" cap="none" dirty="0" err="1">
                <a:solidFill>
                  <a:schemeClr val="tx1"/>
                </a:solidFill>
                <a:effectLst/>
                <a:latin typeface="+mn-lt"/>
                <a:ea typeface="+mn-ea"/>
                <a:cs typeface="+mn-cs"/>
              </a:rPr>
              <a:t>competição</a:t>
            </a:r>
            <a:r>
              <a:rPr lang="en-GB" sz="1200" b="0" i="0" kern="1200" cap="none" dirty="0">
                <a:solidFill>
                  <a:schemeClr val="tx1"/>
                </a:solidFill>
                <a:effectLst/>
                <a:latin typeface="+mn-lt"/>
                <a:ea typeface="+mn-ea"/>
                <a:cs typeface="+mn-cs"/>
              </a:rPr>
              <a:t>. Neste </a:t>
            </a:r>
            <a:r>
              <a:rPr lang="en-GB" sz="1200" b="0" i="0" kern="1200" cap="none" dirty="0" err="1">
                <a:solidFill>
                  <a:schemeClr val="tx1"/>
                </a:solidFill>
                <a:effectLst/>
                <a:latin typeface="+mn-lt"/>
                <a:ea typeface="+mn-ea"/>
                <a:cs typeface="+mn-cs"/>
              </a:rPr>
              <a:t>caso</a:t>
            </a:r>
            <a:r>
              <a:rPr lang="en-GB" sz="1200" b="0" i="0" kern="1200" cap="none" dirty="0">
                <a:solidFill>
                  <a:schemeClr val="tx1"/>
                </a:solidFill>
                <a:effectLst/>
                <a:latin typeface="+mn-lt"/>
                <a:ea typeface="+mn-ea"/>
                <a:cs typeface="+mn-cs"/>
              </a:rPr>
              <a:t> as </a:t>
            </a:r>
            <a:r>
              <a:rPr lang="en-GB" sz="1200" b="0" i="0" kern="1200" cap="none" dirty="0" err="1">
                <a:solidFill>
                  <a:schemeClr val="tx1"/>
                </a:solidFill>
                <a:effectLst/>
                <a:latin typeface="+mn-lt"/>
                <a:ea typeface="+mn-ea"/>
                <a:cs typeface="+mn-cs"/>
              </a:rPr>
              <a:t>empresas</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tentam</a:t>
            </a:r>
            <a:r>
              <a:rPr lang="en-GB" sz="1200" b="0" i="0" kern="1200" cap="none" dirty="0">
                <a:solidFill>
                  <a:schemeClr val="tx1"/>
                </a:solidFill>
                <a:effectLst/>
                <a:latin typeface="+mn-lt"/>
                <a:ea typeface="+mn-ea"/>
                <a:cs typeface="+mn-cs"/>
              </a:rPr>
              <a:t> ser </a:t>
            </a:r>
            <a:r>
              <a:rPr lang="en-GB" sz="1200" b="0" i="0" kern="1200" cap="none" dirty="0" err="1">
                <a:solidFill>
                  <a:schemeClr val="tx1"/>
                </a:solidFill>
                <a:effectLst/>
                <a:latin typeface="+mn-lt"/>
                <a:ea typeface="+mn-ea"/>
                <a:cs typeface="+mn-cs"/>
              </a:rPr>
              <a:t>sempre</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melhores</a:t>
            </a:r>
            <a:r>
              <a:rPr lang="en-GB" sz="1200" b="0" i="0" kern="1200" cap="none" dirty="0">
                <a:solidFill>
                  <a:schemeClr val="tx1"/>
                </a:solidFill>
                <a:effectLst/>
                <a:latin typeface="+mn-lt"/>
                <a:ea typeface="+mn-ea"/>
                <a:cs typeface="+mn-cs"/>
              </a:rPr>
              <a:t> que </a:t>
            </a:r>
            <a:r>
              <a:rPr lang="en-GB" sz="1200" b="0" i="0" kern="1200" cap="none" dirty="0" err="1">
                <a:solidFill>
                  <a:schemeClr val="tx1"/>
                </a:solidFill>
                <a:effectLst/>
                <a:latin typeface="+mn-lt"/>
                <a:ea typeface="+mn-ea"/>
                <a:cs typeface="+mn-cs"/>
              </a:rPr>
              <a:t>os</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seus</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competidores</a:t>
            </a:r>
            <a:r>
              <a:rPr lang="en-GB" sz="1200" b="0" i="0" kern="1200" cap="none" dirty="0">
                <a:solidFill>
                  <a:schemeClr val="tx1"/>
                </a:solidFill>
                <a:effectLst/>
                <a:latin typeface="+mn-lt"/>
                <a:ea typeface="+mn-ea"/>
                <a:cs typeface="+mn-cs"/>
              </a:rPr>
              <a:t> para </a:t>
            </a:r>
            <a:r>
              <a:rPr lang="en-GB" sz="1200" b="0" i="0" kern="1200" cap="none" dirty="0" err="1">
                <a:solidFill>
                  <a:schemeClr val="tx1"/>
                </a:solidFill>
                <a:effectLst/>
                <a:latin typeface="+mn-lt"/>
                <a:ea typeface="+mn-ea"/>
                <a:cs typeface="+mn-cs"/>
              </a:rPr>
              <a:t>garantir</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uma</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maior</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fatia</a:t>
            </a:r>
            <a:r>
              <a:rPr lang="en-GB" sz="1200" b="0" i="0" kern="1200" cap="none" dirty="0">
                <a:solidFill>
                  <a:schemeClr val="tx1"/>
                </a:solidFill>
                <a:effectLst/>
                <a:latin typeface="+mn-lt"/>
                <a:ea typeface="+mn-ea"/>
                <a:cs typeface="+mn-cs"/>
              </a:rPr>
              <a:t> do mercado. </a:t>
            </a:r>
            <a:r>
              <a:rPr lang="en-GB" sz="1200" b="0" i="0" kern="1200" cap="none" dirty="0" err="1">
                <a:solidFill>
                  <a:schemeClr val="tx1"/>
                </a:solidFill>
                <a:effectLst/>
                <a:latin typeface="+mn-lt"/>
                <a:ea typeface="+mn-ea"/>
                <a:cs typeface="+mn-cs"/>
              </a:rPr>
              <a:t>Há</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medida</a:t>
            </a:r>
            <a:r>
              <a:rPr lang="en-GB" sz="1200" b="0" i="0" kern="1200" cap="none" dirty="0">
                <a:solidFill>
                  <a:schemeClr val="tx1"/>
                </a:solidFill>
                <a:effectLst/>
                <a:latin typeface="+mn-lt"/>
                <a:ea typeface="+mn-ea"/>
                <a:cs typeface="+mn-cs"/>
              </a:rPr>
              <a:t> que o </a:t>
            </a:r>
            <a:r>
              <a:rPr lang="en-GB" sz="1200" b="0" i="0" kern="1200" cap="none" dirty="0" err="1">
                <a:solidFill>
                  <a:schemeClr val="tx1"/>
                </a:solidFill>
                <a:effectLst/>
                <a:latin typeface="+mn-lt"/>
                <a:ea typeface="+mn-ea"/>
                <a:cs typeface="+mn-cs"/>
              </a:rPr>
              <a:t>espaço</a:t>
            </a:r>
            <a:r>
              <a:rPr lang="en-GB" sz="1200" b="0" i="0" kern="1200" cap="none" dirty="0">
                <a:solidFill>
                  <a:schemeClr val="tx1"/>
                </a:solidFill>
                <a:effectLst/>
                <a:latin typeface="+mn-lt"/>
                <a:ea typeface="+mn-ea"/>
                <a:cs typeface="+mn-cs"/>
              </a:rPr>
              <a:t> d </a:t>
            </a:r>
            <a:r>
              <a:rPr lang="en-GB" sz="1200" b="0" i="0" kern="1200" cap="none" dirty="0" err="1">
                <a:solidFill>
                  <a:schemeClr val="tx1"/>
                </a:solidFill>
                <a:effectLst/>
                <a:latin typeface="+mn-lt"/>
                <a:ea typeface="+mn-ea"/>
                <a:cs typeface="+mn-cs"/>
              </a:rPr>
              <a:t>emercado</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fica</a:t>
            </a:r>
            <a:r>
              <a:rPr lang="en-GB" sz="1200" b="0" i="0" kern="1200" cap="none" dirty="0">
                <a:solidFill>
                  <a:schemeClr val="tx1"/>
                </a:solidFill>
                <a:effectLst/>
                <a:latin typeface="+mn-lt"/>
                <a:ea typeface="+mn-ea"/>
                <a:cs typeface="+mn-cs"/>
              </a:rPr>
              <a:t> com </a:t>
            </a:r>
            <a:r>
              <a:rPr lang="en-GB" sz="1200" b="0" i="0" kern="1200" cap="none" dirty="0" err="1">
                <a:solidFill>
                  <a:schemeClr val="tx1"/>
                </a:solidFill>
                <a:effectLst/>
                <a:latin typeface="+mn-lt"/>
                <a:ea typeface="+mn-ea"/>
                <a:cs typeface="+mn-cs"/>
              </a:rPr>
              <a:t>cada</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vez</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mais</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empresas</a:t>
            </a:r>
            <a:r>
              <a:rPr lang="en-GB" sz="1200" b="0" i="0" kern="1200" cap="none" dirty="0">
                <a:solidFill>
                  <a:schemeClr val="tx1"/>
                </a:solidFill>
                <a:effectLst/>
                <a:latin typeface="+mn-lt"/>
                <a:ea typeface="+mn-ea"/>
                <a:cs typeface="+mn-cs"/>
              </a:rPr>
              <a:t>. O </a:t>
            </a:r>
            <a:r>
              <a:rPr lang="en-GB" sz="1200" b="0" i="0" kern="1200" cap="none" dirty="0" err="1">
                <a:solidFill>
                  <a:schemeClr val="tx1"/>
                </a:solidFill>
                <a:effectLst/>
                <a:latin typeface="+mn-lt"/>
                <a:ea typeface="+mn-ea"/>
                <a:cs typeface="+mn-cs"/>
              </a:rPr>
              <a:t>lucro</a:t>
            </a:r>
            <a:r>
              <a:rPr lang="en-GB" sz="1200" b="0" i="0" kern="1200" cap="none" dirty="0">
                <a:solidFill>
                  <a:schemeClr val="tx1"/>
                </a:solidFill>
                <a:effectLst/>
                <a:latin typeface="+mn-lt"/>
                <a:ea typeface="+mn-ea"/>
                <a:cs typeface="+mn-cs"/>
              </a:rPr>
              <a:t> e </a:t>
            </a:r>
            <a:r>
              <a:rPr lang="en-GB" sz="1200" b="0" i="0" kern="1200" cap="none" dirty="0" err="1">
                <a:solidFill>
                  <a:schemeClr val="tx1"/>
                </a:solidFill>
                <a:effectLst/>
                <a:latin typeface="+mn-lt"/>
                <a:ea typeface="+mn-ea"/>
                <a:cs typeface="+mn-cs"/>
              </a:rPr>
              <a:t>crescimento</a:t>
            </a:r>
            <a:r>
              <a:rPr lang="en-GB" sz="1200" b="0" i="0" kern="1200" cap="none" dirty="0">
                <a:solidFill>
                  <a:schemeClr val="tx1"/>
                </a:solidFill>
                <a:effectLst/>
                <a:latin typeface="+mn-lt"/>
                <a:ea typeface="+mn-ea"/>
                <a:cs typeface="+mn-cs"/>
              </a:rPr>
              <a:t> </a:t>
            </a:r>
            <a:r>
              <a:rPr lang="en-GB" sz="1200" b="0" i="0" kern="1200" cap="none" dirty="0" err="1">
                <a:solidFill>
                  <a:schemeClr val="tx1"/>
                </a:solidFill>
                <a:effectLst/>
                <a:latin typeface="+mn-lt"/>
                <a:ea typeface="+mn-ea"/>
                <a:cs typeface="+mn-cs"/>
              </a:rPr>
              <a:t>diminui</a:t>
            </a:r>
            <a:r>
              <a:rPr lang="en-GB" sz="1200" b="0" i="0" kern="1200" cap="none" dirty="0">
                <a:solidFill>
                  <a:schemeClr val="tx1"/>
                </a:solidFill>
                <a:effectLst/>
                <a:latin typeface="+mn-lt"/>
                <a:ea typeface="+mn-ea"/>
                <a:cs typeface="+mn-cs"/>
              </a:rPr>
              <a:t>.</a:t>
            </a:r>
          </a:p>
          <a:p>
            <a:endParaRPr lang="en-GB" sz="1200" b="1" i="0" kern="1200" cap="all"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27</a:t>
            </a:fld>
            <a:endParaRPr lang="en-US"/>
          </a:p>
        </p:txBody>
      </p:sp>
    </p:spTree>
    <p:extLst>
      <p:ext uri="{BB962C8B-B14F-4D97-AF65-F5344CB8AC3E}">
        <p14:creationId xmlns:p14="http://schemas.microsoft.com/office/powerpoint/2010/main" val="2255920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Offline </a:t>
            </a:r>
            <a:r>
              <a:rPr lang="en-GB" dirty="0" err="1"/>
              <a:t>vão</a:t>
            </a:r>
            <a:r>
              <a:rPr lang="en-GB" dirty="0"/>
              <a:t> </a:t>
            </a:r>
            <a:r>
              <a:rPr lang="en-GB" dirty="0" err="1"/>
              <a:t>fazer</a:t>
            </a:r>
            <a:r>
              <a:rPr lang="en-GB" dirty="0"/>
              <a:t> o </a:t>
            </a:r>
            <a:r>
              <a:rPr lang="en-GB" dirty="0" err="1"/>
              <a:t>seguinte</a:t>
            </a:r>
            <a:r>
              <a:rPr lang="en-GB" dirty="0"/>
              <a:t> </a:t>
            </a:r>
            <a:r>
              <a:rPr lang="en-GB" dirty="0" err="1"/>
              <a:t>exercicio</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28</a:t>
            </a:fld>
            <a:endParaRPr lang="en-US"/>
          </a:p>
        </p:txBody>
      </p:sp>
    </p:spTree>
    <p:extLst>
      <p:ext uri="{BB962C8B-B14F-4D97-AF65-F5344CB8AC3E}">
        <p14:creationId xmlns:p14="http://schemas.microsoft.com/office/powerpoint/2010/main" val="4174938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Exemplos</a:t>
            </a:r>
            <a:r>
              <a:rPr lang="en-GB" dirty="0"/>
              <a:t> de </a:t>
            </a:r>
            <a:r>
              <a:rPr lang="en-GB" dirty="0" err="1"/>
              <a:t>atributos</a:t>
            </a:r>
            <a:r>
              <a:rPr lang="en-GB" dirty="0"/>
              <a:t> de </a:t>
            </a:r>
            <a:r>
              <a:rPr lang="en-GB" dirty="0" err="1"/>
              <a:t>curvas</a:t>
            </a:r>
            <a:r>
              <a:rPr lang="en-GB" dirty="0"/>
              <a:t> de </a:t>
            </a:r>
            <a:r>
              <a:rPr lang="en-GB" dirty="0" err="1"/>
              <a:t>valor</a:t>
            </a:r>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29</a:t>
            </a:fld>
            <a:endParaRPr lang="en-US"/>
          </a:p>
        </p:txBody>
      </p:sp>
    </p:spTree>
    <p:extLst>
      <p:ext uri="{BB962C8B-B14F-4D97-AF65-F5344CB8AC3E}">
        <p14:creationId xmlns:p14="http://schemas.microsoft.com/office/powerpoint/2010/main" val="4199099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Hoje</a:t>
            </a:r>
            <a:r>
              <a:rPr lang="en-GB" dirty="0"/>
              <a:t> </a:t>
            </a:r>
            <a:r>
              <a:rPr lang="en-GB" dirty="0" err="1"/>
              <a:t>vamos</a:t>
            </a:r>
            <a:r>
              <a:rPr lang="en-GB" dirty="0"/>
              <a:t> </a:t>
            </a:r>
            <a:r>
              <a:rPr lang="en-GB" dirty="0" err="1"/>
              <a:t>continuar</a:t>
            </a:r>
            <a:r>
              <a:rPr lang="en-GB" dirty="0"/>
              <a:t> a </a:t>
            </a:r>
            <a:r>
              <a:rPr lang="en-GB" dirty="0" err="1"/>
              <a:t>falar</a:t>
            </a:r>
            <a:r>
              <a:rPr lang="en-GB" dirty="0"/>
              <a:t> </a:t>
            </a:r>
            <a:r>
              <a:rPr lang="en-GB" dirty="0" err="1"/>
              <a:t>sobre</a:t>
            </a:r>
            <a:r>
              <a:rPr lang="en-GB" dirty="0"/>
              <a:t> a ferramenta do business model canvas, </a:t>
            </a:r>
            <a:r>
              <a:rPr lang="en-GB" dirty="0" err="1"/>
              <a:t>olhando</a:t>
            </a:r>
            <a:r>
              <a:rPr lang="en-GB" dirty="0"/>
              <a:t> </a:t>
            </a:r>
            <a:r>
              <a:rPr lang="en-GB" dirty="0" err="1"/>
              <a:t>em</a:t>
            </a:r>
            <a:r>
              <a:rPr lang="en-GB" dirty="0"/>
              <a:t> </a:t>
            </a:r>
            <a:r>
              <a:rPr lang="en-GB" dirty="0" err="1"/>
              <a:t>mais</a:t>
            </a:r>
            <a:r>
              <a:rPr lang="en-GB" dirty="0"/>
              <a:t> </a:t>
            </a:r>
            <a:r>
              <a:rPr lang="en-GB" dirty="0" err="1"/>
              <a:t>detalhe</a:t>
            </a:r>
            <a:r>
              <a:rPr lang="en-GB" dirty="0"/>
              <a:t> para o </a:t>
            </a:r>
            <a:r>
              <a:rPr lang="en-GB" dirty="0" err="1"/>
              <a:t>Bloco</a:t>
            </a:r>
            <a:r>
              <a:rPr lang="en-GB" dirty="0"/>
              <a:t> da </a:t>
            </a:r>
            <a:r>
              <a:rPr lang="en-GB" dirty="0" err="1"/>
              <a:t>proposta</a:t>
            </a:r>
            <a:r>
              <a:rPr lang="en-GB" dirty="0"/>
              <a:t> de </a:t>
            </a:r>
            <a:r>
              <a:rPr lang="en-GB" dirty="0" err="1"/>
              <a:t>valor</a:t>
            </a:r>
            <a:r>
              <a:rPr lang="en-GB" dirty="0"/>
              <a:t>.</a:t>
            </a:r>
          </a:p>
          <a:p>
            <a:r>
              <a:rPr lang="en-GB" dirty="0" err="1"/>
              <a:t>Também</a:t>
            </a:r>
            <a:r>
              <a:rPr lang="en-GB" dirty="0"/>
              <a:t> </a:t>
            </a:r>
            <a:r>
              <a:rPr lang="en-GB" dirty="0" err="1"/>
              <a:t>vamos</a:t>
            </a:r>
            <a:r>
              <a:rPr lang="en-GB" dirty="0"/>
              <a:t> </a:t>
            </a:r>
            <a:r>
              <a:rPr lang="en-GB" dirty="0" err="1"/>
              <a:t>falar</a:t>
            </a:r>
            <a:r>
              <a:rPr lang="en-GB" dirty="0"/>
              <a:t> </a:t>
            </a:r>
            <a:r>
              <a:rPr lang="en-GB" dirty="0" err="1"/>
              <a:t>sobre</a:t>
            </a:r>
            <a:r>
              <a:rPr lang="en-GB" dirty="0"/>
              <a:t> o que </a:t>
            </a:r>
            <a:r>
              <a:rPr lang="en-GB" dirty="0" err="1"/>
              <a:t>são</a:t>
            </a:r>
            <a:r>
              <a:rPr lang="en-GB" dirty="0"/>
              <a:t> </a:t>
            </a:r>
            <a:r>
              <a:rPr lang="en-GB" dirty="0" err="1"/>
              <a:t>curvas</a:t>
            </a:r>
            <a:r>
              <a:rPr lang="en-GB" dirty="0"/>
              <a:t> de </a:t>
            </a:r>
            <a:r>
              <a:rPr lang="en-GB" dirty="0" err="1"/>
              <a:t>valor</a:t>
            </a:r>
            <a:r>
              <a:rPr lang="en-GB" dirty="0"/>
              <a:t> e um </a:t>
            </a:r>
            <a:r>
              <a:rPr lang="en-GB" dirty="0" err="1"/>
              <a:t>pouco</a:t>
            </a:r>
            <a:r>
              <a:rPr lang="en-GB" dirty="0"/>
              <a:t> </a:t>
            </a:r>
            <a:r>
              <a:rPr lang="en-GB" dirty="0" err="1"/>
              <a:t>sobre</a:t>
            </a:r>
            <a:r>
              <a:rPr lang="en-GB" dirty="0"/>
              <a:t> </a:t>
            </a:r>
            <a:r>
              <a:rPr lang="en-GB" dirty="0" err="1"/>
              <a:t>propriedade</a:t>
            </a:r>
            <a:r>
              <a:rPr lang="en-GB" dirty="0"/>
              <a:t> </a:t>
            </a:r>
            <a:r>
              <a:rPr lang="en-GB" dirty="0" err="1"/>
              <a:t>intelectual</a:t>
            </a:r>
            <a:r>
              <a:rPr lang="en-GB" dirty="0"/>
              <a:t>.</a:t>
            </a:r>
          </a:p>
        </p:txBody>
      </p:sp>
      <p:sp>
        <p:nvSpPr>
          <p:cNvPr id="4" name="Slide Number Placeholder 3"/>
          <p:cNvSpPr>
            <a:spLocks noGrp="1"/>
          </p:cNvSpPr>
          <p:nvPr>
            <p:ph type="sldNum" sz="quarter" idx="5"/>
          </p:nvPr>
        </p:nvSpPr>
        <p:spPr/>
        <p:txBody>
          <a:bodyPr/>
          <a:lstStyle/>
          <a:p>
            <a:fld id="{13CE3F60-5C8F-E644-8A95-F6891A9E724F}" type="slidenum">
              <a:rPr lang="en-US" smtClean="0"/>
              <a:t>3</a:t>
            </a:fld>
            <a:endParaRPr lang="en-US"/>
          </a:p>
        </p:txBody>
      </p:sp>
    </p:spTree>
    <p:extLst>
      <p:ext uri="{BB962C8B-B14F-4D97-AF65-F5344CB8AC3E}">
        <p14:creationId xmlns:p14="http://schemas.microsoft.com/office/powerpoint/2010/main" val="412483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Para </a:t>
            </a:r>
            <a:r>
              <a:rPr lang="en-GB" dirty="0" err="1"/>
              <a:t>definirem</a:t>
            </a:r>
            <a:r>
              <a:rPr lang="en-GB" dirty="0"/>
              <a:t> </a:t>
            </a:r>
            <a:r>
              <a:rPr lang="en-GB" dirty="0" err="1"/>
              <a:t>os</a:t>
            </a:r>
            <a:r>
              <a:rPr lang="en-GB" dirty="0"/>
              <a:t> </a:t>
            </a:r>
            <a:r>
              <a:rPr lang="en-GB" dirty="0" err="1"/>
              <a:t>critérios</a:t>
            </a:r>
            <a:r>
              <a:rPr lang="en-GB" dirty="0"/>
              <a:t>, </a:t>
            </a:r>
            <a:r>
              <a:rPr lang="en-GB" dirty="0" err="1"/>
              <a:t>mais</a:t>
            </a:r>
            <a:r>
              <a:rPr lang="en-GB" dirty="0"/>
              <a:t> </a:t>
            </a:r>
            <a:r>
              <a:rPr lang="en-GB" dirty="0" err="1"/>
              <a:t>uma</a:t>
            </a:r>
            <a:r>
              <a:rPr lang="en-GB" dirty="0"/>
              <a:t> </a:t>
            </a:r>
            <a:r>
              <a:rPr lang="en-GB" dirty="0" err="1"/>
              <a:t>vez</a:t>
            </a:r>
            <a:r>
              <a:rPr lang="en-GB" dirty="0"/>
              <a:t> </a:t>
            </a:r>
            <a:r>
              <a:rPr lang="en-GB" dirty="0" err="1"/>
              <a:t>ajuda</a:t>
            </a:r>
            <a:r>
              <a:rPr lang="en-GB" dirty="0"/>
              <a:t> </a:t>
            </a:r>
            <a:r>
              <a:rPr lang="en-GB" dirty="0" err="1"/>
              <a:t>conhecer</a:t>
            </a:r>
            <a:r>
              <a:rPr lang="en-GB" dirty="0"/>
              <a:t> </a:t>
            </a:r>
            <a:r>
              <a:rPr lang="en-GB" dirty="0" err="1"/>
              <a:t>bem</a:t>
            </a:r>
            <a:r>
              <a:rPr lang="en-GB" dirty="0"/>
              <a:t> </a:t>
            </a:r>
            <a:r>
              <a:rPr lang="en-GB" dirty="0" err="1"/>
              <a:t>os</a:t>
            </a:r>
            <a:r>
              <a:rPr lang="en-GB" dirty="0"/>
              <a:t> </a:t>
            </a:r>
            <a:r>
              <a:rPr lang="en-GB" dirty="0" err="1"/>
              <a:t>vossos</a:t>
            </a:r>
            <a:r>
              <a:rPr lang="en-GB" dirty="0"/>
              <a:t> clients – e </a:t>
            </a:r>
            <a:r>
              <a:rPr lang="en-GB" dirty="0" err="1"/>
              <a:t>fazer</a:t>
            </a:r>
            <a:r>
              <a:rPr lang="en-GB" dirty="0"/>
              <a:t> </a:t>
            </a:r>
            <a:r>
              <a:rPr lang="en-GB" dirty="0" err="1"/>
              <a:t>estas</a:t>
            </a:r>
            <a:r>
              <a:rPr lang="en-GB" dirty="0"/>
              <a:t> </a:t>
            </a:r>
            <a:r>
              <a:rPr lang="en-GB" dirty="0" err="1"/>
              <a:t>questões</a:t>
            </a:r>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30</a:t>
            </a:fld>
            <a:endParaRPr lang="en-US"/>
          </a:p>
        </p:txBody>
      </p:sp>
    </p:spTree>
    <p:extLst>
      <p:ext uri="{BB962C8B-B14F-4D97-AF65-F5344CB8AC3E}">
        <p14:creationId xmlns:p14="http://schemas.microsoft.com/office/powerpoint/2010/main" val="150729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Portanto</a:t>
            </a:r>
            <a:r>
              <a:rPr lang="en-GB" dirty="0"/>
              <a:t>, o que é </a:t>
            </a:r>
            <a:r>
              <a:rPr lang="en-GB" dirty="0" err="1"/>
              <a:t>esperado</a:t>
            </a:r>
            <a:r>
              <a:rPr lang="en-GB" dirty="0"/>
              <a:t> que </a:t>
            </a:r>
            <a:r>
              <a:rPr lang="en-GB" dirty="0" err="1"/>
              <a:t>voces</a:t>
            </a:r>
            <a:r>
              <a:rPr lang="en-GB" dirty="0"/>
              <a:t> </a:t>
            </a:r>
            <a:r>
              <a:rPr lang="en-GB" dirty="0" err="1"/>
              <a:t>façam</a:t>
            </a:r>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31</a:t>
            </a:fld>
            <a:endParaRPr lang="en-US"/>
          </a:p>
        </p:txBody>
      </p:sp>
    </p:spTree>
    <p:extLst>
      <p:ext uri="{BB962C8B-B14F-4D97-AF65-F5344CB8AC3E}">
        <p14:creationId xmlns:p14="http://schemas.microsoft.com/office/powerpoint/2010/main" val="342708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Num processo ITERATIVO contruir um modelo de negócio, medir aprender para melhorar o modelo de negócio</a:t>
            </a:r>
          </a:p>
        </p:txBody>
      </p:sp>
      <p:sp>
        <p:nvSpPr>
          <p:cNvPr id="4" name="Marcador de Posição do Número do Diapositivo 3"/>
          <p:cNvSpPr>
            <a:spLocks noGrp="1"/>
          </p:cNvSpPr>
          <p:nvPr>
            <p:ph type="sldNum" sz="quarter" idx="10"/>
          </p:nvPr>
        </p:nvSpPr>
        <p:spPr/>
        <p:txBody>
          <a:bodyPr/>
          <a:lstStyle/>
          <a:p>
            <a:fld id="{91B01443-9EC5-A245-8F7F-1CA5F70DA953}" type="slidenum">
              <a:rPr lang="en-GB" smtClean="0"/>
              <a:pPr/>
              <a:t>32</a:t>
            </a:fld>
            <a:endParaRPr lang="en-GB"/>
          </a:p>
        </p:txBody>
      </p:sp>
    </p:spTree>
    <p:extLst>
      <p:ext uri="{BB962C8B-B14F-4D97-AF65-F5344CB8AC3E}">
        <p14:creationId xmlns:p14="http://schemas.microsoft.com/office/powerpoint/2010/main" val="275595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O que podem testar: o interesse e relvância da vossa solução, se os clientes estão dispostos ou conseguem pagar pela solução e que caracteristicas é que os clientes gostavam que a solução tivesse. É um teste crescente – não basta saber se os clientes estão interessados; é preciso perceber se estão dispostos a pagar por isso.</a:t>
            </a:r>
          </a:p>
          <a:p>
            <a:endParaRPr lang="pt-PT" dirty="0"/>
          </a:p>
          <a:p>
            <a:r>
              <a:rPr lang="pt-PT" dirty="0"/>
              <a:t>Crescente!</a:t>
            </a:r>
          </a:p>
          <a:p>
            <a:r>
              <a:rPr lang="pt-PT" dirty="0"/>
              <a:t>Estou interessado </a:t>
            </a:r>
            <a:r>
              <a:rPr lang="mr-IN" dirty="0"/>
              <a:t>–</a:t>
            </a:r>
            <a:r>
              <a:rPr lang="pt-PT" dirty="0"/>
              <a:t>&gt;</a:t>
            </a:r>
            <a:r>
              <a:rPr lang="pt-PT" baseline="0" dirty="0"/>
              <a:t> estou disposto/consigo pagar -&gt; gostava que tivesse estas características</a:t>
            </a:r>
            <a:endParaRPr lang="pt-PT" dirty="0"/>
          </a:p>
        </p:txBody>
      </p:sp>
      <p:sp>
        <p:nvSpPr>
          <p:cNvPr id="4" name="Marcador de Posição do Número do Diapositivo 3"/>
          <p:cNvSpPr>
            <a:spLocks noGrp="1"/>
          </p:cNvSpPr>
          <p:nvPr>
            <p:ph type="sldNum" sz="quarter" idx="10"/>
          </p:nvPr>
        </p:nvSpPr>
        <p:spPr/>
        <p:txBody>
          <a:bodyPr/>
          <a:lstStyle/>
          <a:p>
            <a:fld id="{91B01443-9EC5-A245-8F7F-1CA5F70DA953}" type="slidenum">
              <a:rPr lang="en-GB" smtClean="0"/>
              <a:pPr/>
              <a:t>33</a:t>
            </a:fld>
            <a:endParaRPr lang="en-GB"/>
          </a:p>
        </p:txBody>
      </p:sp>
    </p:spTree>
    <p:extLst>
      <p:ext uri="{BB962C8B-B14F-4D97-AF65-F5344CB8AC3E}">
        <p14:creationId xmlns:p14="http://schemas.microsoft.com/office/powerpoint/2010/main" val="1549565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Aqui tem exemplos de como testar o interesse e relavância na vossa solução</a:t>
            </a:r>
          </a:p>
          <a:p>
            <a:r>
              <a:rPr lang="pt-PT" dirty="0"/>
              <a:t>O vosso trabalho centra-se neste tipo de testes e nos mais simples</a:t>
            </a:r>
          </a:p>
          <a:p>
            <a:endParaRPr lang="pt-PT" dirty="0"/>
          </a:p>
          <a:p>
            <a:r>
              <a:rPr lang="pt-PT" dirty="0"/>
              <a:t>Inquéritos.</a:t>
            </a:r>
            <a:r>
              <a:rPr lang="pt-PT" baseline="0" dirty="0"/>
              <a:t> Presenciais ou online (usar track para o link) Landing pages</a:t>
            </a:r>
            <a:endParaRPr lang="pt-PT" dirty="0"/>
          </a:p>
          <a:p>
            <a:r>
              <a:rPr lang="pt-PT" dirty="0"/>
              <a:t>Flyers - Tiram</a:t>
            </a:r>
            <a:r>
              <a:rPr lang="pt-PT" baseline="0" dirty="0"/>
              <a:t> ou não os papéis? Ligam para saber mais informações?</a:t>
            </a:r>
          </a:p>
          <a:p>
            <a:r>
              <a:rPr lang="pt-PT" baseline="0" dirty="0"/>
              <a:t>Clicam nos anúncios?</a:t>
            </a:r>
          </a:p>
          <a:p>
            <a:r>
              <a:rPr lang="pt-PT" baseline="0" dirty="0"/>
              <a:t>Deixam o e-mail para receber mais informações?</a:t>
            </a:r>
          </a:p>
          <a:p>
            <a:endParaRPr lang="pt-PT" dirty="0"/>
          </a:p>
        </p:txBody>
      </p:sp>
      <p:sp>
        <p:nvSpPr>
          <p:cNvPr id="4" name="Marcador de Posição do Número do Diapositivo 3"/>
          <p:cNvSpPr>
            <a:spLocks noGrp="1"/>
          </p:cNvSpPr>
          <p:nvPr>
            <p:ph type="sldNum" sz="quarter" idx="10"/>
          </p:nvPr>
        </p:nvSpPr>
        <p:spPr/>
        <p:txBody>
          <a:bodyPr/>
          <a:lstStyle/>
          <a:p>
            <a:fld id="{91B01443-9EC5-A245-8F7F-1CA5F70DA953}" type="slidenum">
              <a:rPr lang="en-GB" smtClean="0"/>
              <a:pPr/>
              <a:t>34</a:t>
            </a:fld>
            <a:endParaRPr lang="en-GB"/>
          </a:p>
        </p:txBody>
      </p:sp>
    </p:spTree>
    <p:extLst>
      <p:ext uri="{BB962C8B-B14F-4D97-AF65-F5344CB8AC3E}">
        <p14:creationId xmlns:p14="http://schemas.microsoft.com/office/powerpoint/2010/main" val="2914182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Depois para testar a capacidade/vontade em pagar</a:t>
            </a:r>
          </a:p>
          <a:p>
            <a:r>
              <a:rPr lang="pt-PT" dirty="0"/>
              <a:t>Podem fazer “fake sales”, pré-vendas, minimum viable products</a:t>
            </a:r>
          </a:p>
          <a:p>
            <a:r>
              <a:rPr lang="pt-PT" dirty="0"/>
              <a:t>Com um botão buy now conseguem saber quem estaria disposto a pagar aquele valor e depois pedem o e-mail a </a:t>
            </a:r>
            <a:r>
              <a:rPr lang="pt-PT" baseline="0" dirty="0"/>
              <a:t>dizer que contactamos logo que esteja disponível</a:t>
            </a:r>
            <a:endParaRPr lang="pt-PT" dirty="0"/>
          </a:p>
        </p:txBody>
      </p:sp>
      <p:sp>
        <p:nvSpPr>
          <p:cNvPr id="4" name="Marcador de Posição do Número do Diapositivo 3"/>
          <p:cNvSpPr>
            <a:spLocks noGrp="1"/>
          </p:cNvSpPr>
          <p:nvPr>
            <p:ph type="sldNum" sz="quarter" idx="10"/>
          </p:nvPr>
        </p:nvSpPr>
        <p:spPr/>
        <p:txBody>
          <a:bodyPr/>
          <a:lstStyle/>
          <a:p>
            <a:fld id="{91B01443-9EC5-A245-8F7F-1CA5F70DA953}" type="slidenum">
              <a:rPr lang="en-GB" smtClean="0"/>
              <a:pPr/>
              <a:t>35</a:t>
            </a:fld>
            <a:endParaRPr lang="en-GB"/>
          </a:p>
        </p:txBody>
      </p:sp>
    </p:spTree>
    <p:extLst>
      <p:ext uri="{BB962C8B-B14F-4D97-AF65-F5344CB8AC3E}">
        <p14:creationId xmlns:p14="http://schemas.microsoft.com/office/powerpoint/2010/main" val="2223522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sz="1200" b="0" i="0" u="none" strike="noStrike" kern="1200" baseline="0" dirty="0">
                <a:solidFill>
                  <a:schemeClr val="tx1"/>
                </a:solidFill>
                <a:latin typeface="+mn-lt"/>
                <a:ea typeface="+mn-ea"/>
                <a:cs typeface="+mn-cs"/>
              </a:rPr>
              <a:t>Que carcateristicas é que os clientes querem?</a:t>
            </a:r>
          </a:p>
          <a:p>
            <a:r>
              <a:rPr lang="pt-PT" sz="1200" b="0" i="0" u="none" strike="noStrike" kern="1200" baseline="0" dirty="0">
                <a:solidFill>
                  <a:schemeClr val="tx1"/>
                </a:solidFill>
                <a:latin typeface="+mn-lt"/>
                <a:ea typeface="+mn-ea"/>
                <a:cs typeface="+mn-cs"/>
              </a:rPr>
              <a:t>Podem fazer várias opções do vosso produto e assim priorizar as caracterisyicas e propostas de valor a que os clientes dão mais relevância</a:t>
            </a:r>
          </a:p>
          <a:p>
            <a:endParaRPr lang="pt-PT" sz="1200" b="0" i="0" u="none" strike="noStrike" kern="1200" baseline="0" dirty="0">
              <a:solidFill>
                <a:schemeClr val="tx1"/>
              </a:solidFill>
              <a:latin typeface="+mn-lt"/>
              <a:ea typeface="+mn-ea"/>
              <a:cs typeface="+mn-cs"/>
            </a:endParaRPr>
          </a:p>
          <a:p>
            <a:endParaRPr lang="pt-PT" sz="1200" b="0" i="0" u="none" strike="noStrike" kern="1200" baseline="0" dirty="0">
              <a:solidFill>
                <a:schemeClr val="tx1"/>
              </a:solidFill>
              <a:latin typeface="+mn-lt"/>
              <a:ea typeface="+mn-ea"/>
              <a:cs typeface="+mn-cs"/>
            </a:endParaRPr>
          </a:p>
          <a:p>
            <a:r>
              <a:rPr lang="pt-PT" sz="1200" b="0" i="0" u="none" strike="noStrike" kern="1200" baseline="0" dirty="0">
                <a:solidFill>
                  <a:schemeClr val="tx1"/>
                </a:solidFill>
                <a:latin typeface="+mn-lt"/>
                <a:ea typeface="+mn-ea"/>
                <a:cs typeface="+mn-cs"/>
              </a:rPr>
              <a:t>Innovation Games® are a powerful technique popularized by Luke Hohmann that help you unearth, describe, and prioritize value propositions and features by using collaborative play with your customers. </a:t>
            </a:r>
          </a:p>
          <a:p>
            <a:endParaRPr lang="pt-PT" sz="1200" b="0" i="0" u="none" strike="noStrike" kern="1200" baseline="0" dirty="0">
              <a:solidFill>
                <a:schemeClr val="tx1"/>
              </a:solidFill>
              <a:latin typeface="+mn-lt"/>
              <a:ea typeface="+mn-ea"/>
              <a:cs typeface="+mn-cs"/>
            </a:endParaRPr>
          </a:p>
          <a:p>
            <a:r>
              <a:rPr lang="pt-PT" sz="1200" b="0" i="0" u="none" strike="noStrike" kern="1200" baseline="0" dirty="0">
                <a:solidFill>
                  <a:schemeClr val="tx1"/>
                </a:solidFill>
                <a:latin typeface="+mn-lt"/>
                <a:ea typeface="+mn-ea"/>
                <a:cs typeface="+mn-cs"/>
              </a:rPr>
              <a:t>PRODUCT TREE (FEATURES OF A VALUE PROP GROWING WITH TIME)</a:t>
            </a:r>
          </a:p>
          <a:p>
            <a:r>
              <a:rPr lang="pt-PT" sz="1200" b="0" i="0" u="none" strike="noStrike" kern="1200" baseline="0" dirty="0">
                <a:solidFill>
                  <a:schemeClr val="tx1"/>
                </a:solidFill>
                <a:latin typeface="+mn-lt"/>
                <a:ea typeface="+mn-ea"/>
                <a:cs typeface="+mn-cs"/>
              </a:rPr>
              <a:t>BUY A FEATURE</a:t>
            </a:r>
          </a:p>
          <a:p>
            <a:r>
              <a:rPr lang="pt-PT" sz="1200" b="0" i="0" u="none" strike="noStrike" kern="1200" baseline="0" dirty="0">
                <a:solidFill>
                  <a:schemeClr val="tx1"/>
                </a:solidFill>
                <a:latin typeface="+mn-lt"/>
                <a:ea typeface="+mn-ea"/>
                <a:cs typeface="+mn-cs"/>
              </a:rPr>
              <a:t>PRODUCT BOX</a:t>
            </a:r>
            <a:endParaRPr lang="pt-PT" dirty="0"/>
          </a:p>
        </p:txBody>
      </p:sp>
      <p:sp>
        <p:nvSpPr>
          <p:cNvPr id="4" name="Marcador de Posição do Número do Diapositivo 3"/>
          <p:cNvSpPr>
            <a:spLocks noGrp="1"/>
          </p:cNvSpPr>
          <p:nvPr>
            <p:ph type="sldNum" sz="quarter" idx="10"/>
          </p:nvPr>
        </p:nvSpPr>
        <p:spPr/>
        <p:txBody>
          <a:bodyPr/>
          <a:lstStyle/>
          <a:p>
            <a:fld id="{91B01443-9EC5-A245-8F7F-1CA5F70DA953}" type="slidenum">
              <a:rPr lang="en-GB" smtClean="0"/>
              <a:pPr/>
              <a:t>36</a:t>
            </a:fld>
            <a:endParaRPr lang="en-GB"/>
          </a:p>
        </p:txBody>
      </p:sp>
    </p:spTree>
    <p:extLst>
      <p:ext uri="{BB962C8B-B14F-4D97-AF65-F5344CB8AC3E}">
        <p14:creationId xmlns:p14="http://schemas.microsoft.com/office/powerpoint/2010/main" val="32774715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Masi</a:t>
            </a:r>
            <a:r>
              <a:rPr lang="en-GB" dirty="0"/>
              <a:t> </a:t>
            </a:r>
            <a:r>
              <a:rPr lang="en-GB" dirty="0" err="1"/>
              <a:t>uma</a:t>
            </a:r>
            <a:r>
              <a:rPr lang="en-GB" dirty="0"/>
              <a:t> </a:t>
            </a:r>
            <a:r>
              <a:rPr lang="en-GB" dirty="0" err="1"/>
              <a:t>vez</a:t>
            </a:r>
            <a:r>
              <a:rPr lang="en-GB" dirty="0"/>
              <a:t> </a:t>
            </a:r>
            <a:r>
              <a:rPr lang="en-GB" dirty="0" err="1"/>
              <a:t>estes</a:t>
            </a:r>
            <a:r>
              <a:rPr lang="en-GB" dirty="0"/>
              <a:t> testes </a:t>
            </a:r>
            <a:r>
              <a:rPr lang="en-GB" dirty="0" err="1"/>
              <a:t>devem</a:t>
            </a:r>
            <a:r>
              <a:rPr lang="en-GB" dirty="0"/>
              <a:t> ser </a:t>
            </a:r>
            <a:r>
              <a:rPr lang="en-GB" dirty="0" err="1"/>
              <a:t>acompanhados</a:t>
            </a:r>
            <a:r>
              <a:rPr lang="en-GB" dirty="0"/>
              <a:t> de </a:t>
            </a:r>
            <a:r>
              <a:rPr lang="en-GB" dirty="0" err="1"/>
              <a:t>cartões</a:t>
            </a:r>
            <a:r>
              <a:rPr lang="en-GB" dirty="0"/>
              <a:t> de </a:t>
            </a:r>
            <a:r>
              <a:rPr lang="en-GB" dirty="0" err="1"/>
              <a:t>validação</a:t>
            </a:r>
            <a:r>
              <a:rPr lang="en-GB" dirty="0"/>
              <a:t> de </a:t>
            </a:r>
            <a:r>
              <a:rPr lang="en-GB" dirty="0" err="1"/>
              <a:t>hipóteses</a:t>
            </a:r>
            <a:r>
              <a:rPr lang="en-GB" dirty="0"/>
              <a:t>. </a:t>
            </a:r>
            <a:r>
              <a:rPr lang="en-GB" dirty="0" err="1"/>
              <a:t>Aqui</a:t>
            </a:r>
            <a:r>
              <a:rPr lang="en-GB" dirty="0"/>
              <a:t> </a:t>
            </a:r>
            <a:r>
              <a:rPr lang="en-GB" dirty="0" err="1"/>
              <a:t>tem</a:t>
            </a:r>
            <a:r>
              <a:rPr lang="en-GB" dirty="0"/>
              <a:t> o </a:t>
            </a:r>
            <a:r>
              <a:rPr lang="en-GB" dirty="0" err="1"/>
              <a:t>exmeplo</a:t>
            </a:r>
            <a:r>
              <a:rPr lang="en-GB" dirty="0"/>
              <a:t> da </a:t>
            </a:r>
            <a:r>
              <a:rPr lang="en-GB" dirty="0" err="1"/>
              <a:t>strategyzer</a:t>
            </a:r>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37</a:t>
            </a:fld>
            <a:endParaRPr lang="en-US"/>
          </a:p>
        </p:txBody>
      </p:sp>
    </p:spTree>
    <p:extLst>
      <p:ext uri="{BB962C8B-B14F-4D97-AF65-F5344CB8AC3E}">
        <p14:creationId xmlns:p14="http://schemas.microsoft.com/office/powerpoint/2010/main" val="3502411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Para casa </a:t>
            </a:r>
            <a:r>
              <a:rPr lang="en-GB" dirty="0" err="1"/>
              <a:t>sobre</a:t>
            </a:r>
            <a:r>
              <a:rPr lang="en-GB" dirty="0"/>
              <a:t> o </a:t>
            </a:r>
            <a:r>
              <a:rPr lang="en-GB" dirty="0" err="1"/>
              <a:t>vosso</a:t>
            </a:r>
            <a:r>
              <a:rPr lang="en-GB" dirty="0"/>
              <a:t> </a:t>
            </a:r>
            <a:r>
              <a:rPr lang="en-GB" dirty="0" err="1"/>
              <a:t>projecto</a:t>
            </a:r>
            <a:endParaRPr lang="en-GB" dirty="0"/>
          </a:p>
          <a:p>
            <a:r>
              <a:rPr lang="en-GB" dirty="0"/>
              <a:t>Por favour </a:t>
            </a:r>
            <a:r>
              <a:rPr lang="en-GB" dirty="0" err="1"/>
              <a:t>enviem</a:t>
            </a:r>
            <a:r>
              <a:rPr lang="en-GB" dirty="0"/>
              <a:t>-me as </a:t>
            </a:r>
            <a:r>
              <a:rPr lang="en-GB" dirty="0" err="1"/>
              <a:t>vossas</a:t>
            </a:r>
            <a:r>
              <a:rPr lang="en-GB" dirty="0"/>
              <a:t> </a:t>
            </a:r>
            <a:r>
              <a:rPr lang="en-GB" dirty="0" err="1"/>
              <a:t>ideias</a:t>
            </a:r>
            <a:r>
              <a:rPr lang="en-GB" dirty="0"/>
              <a:t> </a:t>
            </a:r>
            <a:r>
              <a:rPr lang="en-GB" dirty="0" err="1"/>
              <a:t>até</a:t>
            </a:r>
            <a:r>
              <a:rPr lang="en-GB" dirty="0"/>
              <a:t> </a:t>
            </a:r>
            <a:r>
              <a:rPr lang="en-GB" dirty="0" err="1"/>
              <a:t>ao</a:t>
            </a:r>
            <a:r>
              <a:rPr lang="en-GB" dirty="0"/>
              <a:t> final da </a:t>
            </a:r>
            <a:r>
              <a:rPr lang="en-GB" dirty="0" err="1"/>
              <a:t>semana</a:t>
            </a:r>
            <a:endParaRPr lang="en-GB" dirty="0"/>
          </a:p>
          <a:p>
            <a:r>
              <a:rPr lang="en-GB" dirty="0" err="1"/>
              <a:t>Façam</a:t>
            </a:r>
            <a:r>
              <a:rPr lang="en-GB" dirty="0"/>
              <a:t> </a:t>
            </a:r>
            <a:r>
              <a:rPr lang="en-GB" dirty="0" err="1"/>
              <a:t>pesquisa</a:t>
            </a:r>
            <a:r>
              <a:rPr lang="en-GB" dirty="0"/>
              <a:t> </a:t>
            </a:r>
            <a:r>
              <a:rPr lang="en-GB" dirty="0" err="1"/>
              <a:t>sobre</a:t>
            </a:r>
            <a:r>
              <a:rPr lang="en-GB" dirty="0"/>
              <a:t> a </a:t>
            </a:r>
            <a:r>
              <a:rPr lang="en-GB" dirty="0" err="1"/>
              <a:t>industria</a:t>
            </a:r>
            <a:r>
              <a:rPr lang="en-GB" dirty="0"/>
              <a:t> e </a:t>
            </a:r>
            <a:r>
              <a:rPr lang="en-GB" dirty="0" err="1"/>
              <a:t>competidores</a:t>
            </a:r>
            <a:endParaRPr lang="en-GB" dirty="0"/>
          </a:p>
          <a:p>
            <a:r>
              <a:rPr lang="en-GB" dirty="0" err="1"/>
              <a:t>Seleccionem</a:t>
            </a:r>
            <a:r>
              <a:rPr lang="en-GB" dirty="0"/>
              <a:t> </a:t>
            </a:r>
            <a:r>
              <a:rPr lang="en-GB" dirty="0" err="1"/>
              <a:t>os</a:t>
            </a:r>
            <a:r>
              <a:rPr lang="en-GB" dirty="0"/>
              <a:t> </a:t>
            </a:r>
            <a:r>
              <a:rPr lang="en-GB" dirty="0" err="1"/>
              <a:t>dois</a:t>
            </a:r>
            <a:r>
              <a:rPr lang="en-GB" dirty="0"/>
              <a:t> </a:t>
            </a:r>
            <a:r>
              <a:rPr lang="en-GB" dirty="0" err="1"/>
              <a:t>mais</a:t>
            </a:r>
            <a:r>
              <a:rPr lang="en-GB" dirty="0"/>
              <a:t> </a:t>
            </a:r>
            <a:r>
              <a:rPr lang="en-GB" dirty="0" err="1"/>
              <a:t>relevantes</a:t>
            </a:r>
            <a:endParaRPr lang="en-GB" dirty="0"/>
          </a:p>
          <a:p>
            <a:r>
              <a:rPr lang="en-GB" dirty="0" err="1"/>
              <a:t>Comparem</a:t>
            </a:r>
            <a:r>
              <a:rPr lang="en-GB" dirty="0"/>
              <a:t> o </a:t>
            </a:r>
            <a:r>
              <a:rPr lang="en-GB" dirty="0" err="1"/>
              <a:t>vosso</a:t>
            </a:r>
            <a:r>
              <a:rPr lang="en-GB" dirty="0"/>
              <a:t> </a:t>
            </a:r>
            <a:r>
              <a:rPr lang="en-GB" dirty="0" err="1"/>
              <a:t>porjecto</a:t>
            </a:r>
            <a:r>
              <a:rPr lang="en-GB" dirty="0"/>
              <a:t> </a:t>
            </a:r>
            <a:r>
              <a:rPr lang="en-GB" dirty="0" err="1"/>
              <a:t>aos</a:t>
            </a:r>
            <a:r>
              <a:rPr lang="en-GB" dirty="0"/>
              <a:t> dos </a:t>
            </a:r>
            <a:r>
              <a:rPr lang="en-GB" dirty="0" err="1"/>
              <a:t>competidores</a:t>
            </a:r>
            <a:r>
              <a:rPr lang="en-GB" dirty="0"/>
              <a:t> </a:t>
            </a:r>
            <a:r>
              <a:rPr lang="en-GB" dirty="0" err="1"/>
              <a:t>tendo</a:t>
            </a:r>
            <a:r>
              <a:rPr lang="en-GB" dirty="0"/>
              <a:t> </a:t>
            </a:r>
            <a:r>
              <a:rPr lang="en-GB" dirty="0" err="1"/>
              <a:t>em</a:t>
            </a:r>
            <a:r>
              <a:rPr lang="en-GB" dirty="0"/>
              <a:t> </a:t>
            </a:r>
            <a:r>
              <a:rPr lang="en-GB" dirty="0" err="1"/>
              <a:t>conta</a:t>
            </a:r>
            <a:r>
              <a:rPr lang="en-GB" dirty="0"/>
              <a:t> </a:t>
            </a:r>
            <a:r>
              <a:rPr lang="en-GB" dirty="0" err="1"/>
              <a:t>os</a:t>
            </a:r>
            <a:r>
              <a:rPr lang="en-GB" dirty="0"/>
              <a:t> </a:t>
            </a:r>
            <a:r>
              <a:rPr lang="en-GB" dirty="0" err="1"/>
              <a:t>critérios</a:t>
            </a:r>
            <a:r>
              <a:rPr lang="en-GB" dirty="0"/>
              <a:t> da </a:t>
            </a:r>
            <a:r>
              <a:rPr lang="en-GB" dirty="0" err="1"/>
              <a:t>curva</a:t>
            </a:r>
            <a:r>
              <a:rPr lang="en-GB" dirty="0"/>
              <a:t> de </a:t>
            </a:r>
            <a:r>
              <a:rPr lang="en-GB" dirty="0" err="1"/>
              <a:t>valor</a:t>
            </a:r>
            <a:r>
              <a:rPr lang="en-GB" dirty="0"/>
              <a:t> que </a:t>
            </a:r>
            <a:r>
              <a:rPr lang="en-GB" dirty="0" err="1"/>
              <a:t>definiram</a:t>
            </a:r>
            <a:r>
              <a:rPr lang="en-GB" dirty="0"/>
              <a:t> e </a:t>
            </a:r>
            <a:r>
              <a:rPr lang="en-GB" dirty="0" err="1"/>
              <a:t>construam</a:t>
            </a:r>
            <a:r>
              <a:rPr lang="en-GB" dirty="0"/>
              <a:t> a </a:t>
            </a:r>
            <a:r>
              <a:rPr lang="en-GB" dirty="0" err="1"/>
              <a:t>curva</a:t>
            </a:r>
            <a:r>
              <a:rPr lang="en-GB" dirty="0"/>
              <a:t> de </a:t>
            </a:r>
            <a:r>
              <a:rPr lang="en-GB" dirty="0" err="1"/>
              <a:t>valor</a:t>
            </a:r>
            <a:r>
              <a:rPr lang="en-GB" dirty="0"/>
              <a:t> para </a:t>
            </a:r>
            <a:r>
              <a:rPr lang="en-GB" dirty="0" err="1"/>
              <a:t>perceber</a:t>
            </a:r>
            <a:r>
              <a:rPr lang="en-GB" dirty="0"/>
              <a:t> a </a:t>
            </a:r>
            <a:r>
              <a:rPr lang="en-GB" dirty="0" err="1"/>
              <a:t>vossa</a:t>
            </a:r>
            <a:r>
              <a:rPr lang="en-GB" dirty="0"/>
              <a:t> </a:t>
            </a:r>
            <a:r>
              <a:rPr lang="en-GB" dirty="0" err="1"/>
              <a:t>estartégia</a:t>
            </a:r>
            <a:r>
              <a:rPr lang="en-GB" dirty="0"/>
              <a:t>/</a:t>
            </a:r>
            <a:r>
              <a:rPr lang="en-GB" dirty="0" err="1"/>
              <a:t>valor</a:t>
            </a:r>
            <a:endParaRPr lang="en-GB" dirty="0"/>
          </a:p>
          <a:p>
            <a:r>
              <a:rPr lang="en-GB" dirty="0"/>
              <a:t>Para a </a:t>
            </a:r>
            <a:r>
              <a:rPr lang="en-GB" dirty="0" err="1"/>
              <a:t>próxima</a:t>
            </a:r>
            <a:r>
              <a:rPr lang="en-GB" dirty="0"/>
              <a:t> aula </a:t>
            </a:r>
            <a:r>
              <a:rPr lang="en-GB" dirty="0" err="1"/>
              <a:t>devem</a:t>
            </a:r>
            <a:r>
              <a:rPr lang="en-GB" dirty="0"/>
              <a:t> </a:t>
            </a:r>
            <a:r>
              <a:rPr lang="en-GB" dirty="0" err="1"/>
              <a:t>entregar</a:t>
            </a:r>
            <a:r>
              <a:rPr lang="en-GB" dirty="0"/>
              <a:t> a </a:t>
            </a:r>
            <a:r>
              <a:rPr lang="en-GB" dirty="0" err="1"/>
              <a:t>curva</a:t>
            </a:r>
            <a:r>
              <a:rPr lang="en-GB" dirty="0"/>
              <a:t> de </a:t>
            </a:r>
            <a:r>
              <a:rPr lang="en-GB" dirty="0" err="1"/>
              <a:t>valor</a:t>
            </a:r>
            <a:r>
              <a:rPr lang="en-GB" dirty="0"/>
              <a:t> do </a:t>
            </a:r>
            <a:r>
              <a:rPr lang="en-GB" dirty="0" err="1"/>
              <a:t>vosso</a:t>
            </a:r>
            <a:r>
              <a:rPr lang="en-GB" dirty="0"/>
              <a:t> business model. </a:t>
            </a:r>
            <a:r>
              <a:rPr lang="en-GB" dirty="0" err="1"/>
              <a:t>Quem</a:t>
            </a:r>
            <a:r>
              <a:rPr lang="en-GB" dirty="0"/>
              <a:t> </a:t>
            </a:r>
            <a:r>
              <a:rPr lang="en-GB" dirty="0" err="1"/>
              <a:t>ainda</a:t>
            </a:r>
            <a:r>
              <a:rPr lang="en-GB" dirty="0"/>
              <a:t> </a:t>
            </a:r>
            <a:r>
              <a:rPr lang="en-GB" dirty="0" err="1"/>
              <a:t>não</a:t>
            </a:r>
            <a:r>
              <a:rPr lang="en-GB" dirty="0"/>
              <a:t> </a:t>
            </a:r>
            <a:r>
              <a:rPr lang="en-GB" dirty="0" err="1"/>
              <a:t>tem</a:t>
            </a:r>
            <a:r>
              <a:rPr lang="en-GB" dirty="0"/>
              <a:t> a idea de </a:t>
            </a:r>
            <a:r>
              <a:rPr lang="en-GB" dirty="0" err="1"/>
              <a:t>negócio</a:t>
            </a:r>
            <a:r>
              <a:rPr lang="en-GB" dirty="0"/>
              <a:t> </a:t>
            </a:r>
            <a:r>
              <a:rPr lang="en-GB" dirty="0" err="1"/>
              <a:t>deve</a:t>
            </a:r>
            <a:r>
              <a:rPr lang="en-GB" dirty="0"/>
              <a:t> </a:t>
            </a:r>
            <a:r>
              <a:rPr lang="en-GB" dirty="0" err="1"/>
              <a:t>dizer</a:t>
            </a:r>
            <a:r>
              <a:rPr lang="en-GB" dirty="0"/>
              <a:t>-me qual é.</a:t>
            </a:r>
          </a:p>
        </p:txBody>
      </p:sp>
      <p:sp>
        <p:nvSpPr>
          <p:cNvPr id="4" name="Slide Number Placeholder 3"/>
          <p:cNvSpPr>
            <a:spLocks noGrp="1"/>
          </p:cNvSpPr>
          <p:nvPr>
            <p:ph type="sldNum" sz="quarter" idx="5"/>
          </p:nvPr>
        </p:nvSpPr>
        <p:spPr/>
        <p:txBody>
          <a:bodyPr/>
          <a:lstStyle/>
          <a:p>
            <a:fld id="{13CE3F60-5C8F-E644-8A95-F6891A9E724F}" type="slidenum">
              <a:rPr lang="en-US" smtClean="0"/>
              <a:t>38</a:t>
            </a:fld>
            <a:endParaRPr lang="en-US"/>
          </a:p>
        </p:txBody>
      </p:sp>
    </p:spTree>
    <p:extLst>
      <p:ext uri="{BB962C8B-B14F-4D97-AF65-F5344CB8AC3E}">
        <p14:creationId xmlns:p14="http://schemas.microsoft.com/office/powerpoint/2010/main" val="3480966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Construam</a:t>
            </a:r>
            <a:r>
              <a:rPr lang="en-GB" dirty="0"/>
              <a:t> o </a:t>
            </a:r>
            <a:r>
              <a:rPr lang="en-GB" dirty="0" err="1"/>
              <a:t>vosso</a:t>
            </a:r>
            <a:r>
              <a:rPr lang="en-GB" dirty="0"/>
              <a:t> </a:t>
            </a:r>
            <a:r>
              <a:rPr lang="en-GB" dirty="0" err="1"/>
              <a:t>primeiro</a:t>
            </a:r>
            <a:r>
              <a:rPr lang="en-GB" dirty="0"/>
              <a:t> business model canvas</a:t>
            </a:r>
          </a:p>
          <a:p>
            <a:r>
              <a:rPr lang="en-GB" dirty="0" err="1"/>
              <a:t>Quais</a:t>
            </a:r>
            <a:r>
              <a:rPr lang="en-GB" dirty="0"/>
              <a:t> </a:t>
            </a:r>
            <a:r>
              <a:rPr lang="en-GB" dirty="0" err="1"/>
              <a:t>são</a:t>
            </a:r>
            <a:r>
              <a:rPr lang="en-GB" dirty="0"/>
              <a:t> as </a:t>
            </a:r>
            <a:r>
              <a:rPr lang="en-GB" dirty="0" err="1"/>
              <a:t>vossas</a:t>
            </a:r>
            <a:r>
              <a:rPr lang="en-GB" dirty="0"/>
              <a:t> </a:t>
            </a:r>
            <a:r>
              <a:rPr lang="en-GB" dirty="0" err="1"/>
              <a:t>hipóteses</a:t>
            </a:r>
            <a:r>
              <a:rPr lang="en-GB" dirty="0"/>
              <a:t>? </a:t>
            </a:r>
            <a:r>
              <a:rPr lang="en-GB" dirty="0" err="1"/>
              <a:t>Definam</a:t>
            </a:r>
            <a:r>
              <a:rPr lang="en-GB" dirty="0"/>
              <a:t> as que </a:t>
            </a:r>
            <a:r>
              <a:rPr lang="en-GB" dirty="0" err="1"/>
              <a:t>forem</a:t>
            </a:r>
            <a:r>
              <a:rPr lang="en-GB" dirty="0"/>
              <a:t> </a:t>
            </a:r>
            <a:r>
              <a:rPr lang="en-GB" dirty="0" err="1"/>
              <a:t>possíveis</a:t>
            </a:r>
            <a:r>
              <a:rPr lang="en-GB" dirty="0"/>
              <a:t> e </a:t>
            </a:r>
            <a:r>
              <a:rPr lang="en-GB" dirty="0" err="1"/>
              <a:t>seleccionem</a:t>
            </a:r>
            <a:r>
              <a:rPr lang="en-GB" dirty="0"/>
              <a:t> as 3 </a:t>
            </a:r>
            <a:r>
              <a:rPr lang="en-GB" dirty="0" err="1"/>
              <a:t>mais</a:t>
            </a:r>
            <a:r>
              <a:rPr lang="en-GB" dirty="0"/>
              <a:t> </a:t>
            </a:r>
            <a:r>
              <a:rPr lang="en-GB" dirty="0" err="1"/>
              <a:t>importantes</a:t>
            </a:r>
            <a:r>
              <a:rPr lang="en-GB" dirty="0"/>
              <a:t> </a:t>
            </a:r>
            <a:r>
              <a:rPr lang="en-GB" dirty="0" err="1"/>
              <a:t>mais</a:t>
            </a:r>
            <a:r>
              <a:rPr lang="en-GB" dirty="0"/>
              <a:t> </a:t>
            </a:r>
            <a:r>
              <a:rPr lang="en-GB" dirty="0" err="1"/>
              <a:t>arriscadas</a:t>
            </a:r>
            <a:r>
              <a:rPr lang="en-GB" dirty="0"/>
              <a:t> que </a:t>
            </a:r>
            <a:r>
              <a:rPr lang="en-GB" dirty="0" err="1"/>
              <a:t>precisam</a:t>
            </a:r>
            <a:r>
              <a:rPr lang="en-GB" dirty="0"/>
              <a:t> de </a:t>
            </a:r>
            <a:r>
              <a:rPr lang="en-GB" dirty="0" err="1"/>
              <a:t>validar</a:t>
            </a:r>
            <a:r>
              <a:rPr lang="en-GB" dirty="0"/>
              <a:t> para o </a:t>
            </a:r>
            <a:r>
              <a:rPr lang="en-GB" dirty="0" err="1"/>
              <a:t>modelo</a:t>
            </a:r>
            <a:r>
              <a:rPr lang="en-GB" dirty="0"/>
              <a:t> de </a:t>
            </a:r>
            <a:r>
              <a:rPr lang="en-GB" dirty="0" err="1"/>
              <a:t>negócio</a:t>
            </a:r>
            <a:r>
              <a:rPr lang="en-GB" dirty="0"/>
              <a:t> </a:t>
            </a:r>
            <a:r>
              <a:rPr lang="en-GB" dirty="0" err="1"/>
              <a:t>funcionar</a:t>
            </a:r>
            <a:endParaRPr lang="en-GB" dirty="0"/>
          </a:p>
          <a:p>
            <a:r>
              <a:rPr lang="en-GB" dirty="0"/>
              <a:t>Se </a:t>
            </a:r>
            <a:r>
              <a:rPr lang="en-GB" dirty="0" err="1"/>
              <a:t>conseguirem</a:t>
            </a:r>
            <a:r>
              <a:rPr lang="en-GB" dirty="0"/>
              <a:t> </a:t>
            </a:r>
            <a:r>
              <a:rPr lang="en-GB" dirty="0" err="1"/>
              <a:t>falem</a:t>
            </a:r>
            <a:r>
              <a:rPr lang="en-GB" dirty="0"/>
              <a:t> com </a:t>
            </a:r>
            <a:r>
              <a:rPr lang="en-GB" dirty="0" err="1"/>
              <a:t>alguém</a:t>
            </a:r>
            <a:r>
              <a:rPr lang="en-GB" dirty="0"/>
              <a:t> da </a:t>
            </a:r>
            <a:r>
              <a:rPr lang="en-GB" dirty="0" err="1"/>
              <a:t>indústria</a:t>
            </a:r>
            <a:r>
              <a:rPr lang="en-GB" dirty="0"/>
              <a:t>, da </a:t>
            </a:r>
            <a:r>
              <a:rPr lang="en-GB" dirty="0" err="1"/>
              <a:t>área</a:t>
            </a:r>
            <a:r>
              <a:rPr lang="en-GB" dirty="0"/>
              <a:t> </a:t>
            </a:r>
            <a:r>
              <a:rPr lang="en-GB" dirty="0" err="1"/>
              <a:t>ou</a:t>
            </a:r>
            <a:r>
              <a:rPr lang="en-GB" dirty="0"/>
              <a:t> que </a:t>
            </a:r>
            <a:r>
              <a:rPr lang="en-GB" dirty="0" err="1"/>
              <a:t>possa</a:t>
            </a:r>
            <a:r>
              <a:rPr lang="en-GB" dirty="0"/>
              <a:t> ser um </a:t>
            </a:r>
            <a:r>
              <a:rPr lang="en-GB" dirty="0" err="1"/>
              <a:t>cliente</a:t>
            </a:r>
            <a:r>
              <a:rPr lang="en-GB" dirty="0"/>
              <a:t> e </a:t>
            </a:r>
            <a:r>
              <a:rPr lang="en-GB" dirty="0" err="1"/>
              <a:t>ouçam</a:t>
            </a:r>
            <a:r>
              <a:rPr lang="en-GB" dirty="0"/>
              <a:t> </a:t>
            </a:r>
            <a:r>
              <a:rPr lang="en-GB" dirty="0" err="1"/>
              <a:t>os</a:t>
            </a:r>
            <a:r>
              <a:rPr lang="en-GB" dirty="0"/>
              <a:t> </a:t>
            </a:r>
            <a:r>
              <a:rPr lang="en-GB" dirty="0" err="1"/>
              <a:t>seus</a:t>
            </a:r>
            <a:r>
              <a:rPr lang="en-GB" dirty="0"/>
              <a:t> </a:t>
            </a:r>
            <a:r>
              <a:rPr lang="en-GB" dirty="0" err="1"/>
              <a:t>probelmas</a:t>
            </a:r>
            <a:r>
              <a:rPr lang="en-GB" dirty="0"/>
              <a:t> e </a:t>
            </a:r>
            <a:r>
              <a:rPr lang="en-GB" dirty="0" err="1"/>
              <a:t>necessidades</a:t>
            </a:r>
            <a:r>
              <a:rPr lang="en-GB" dirty="0"/>
              <a:t> antes de </a:t>
            </a:r>
            <a:r>
              <a:rPr lang="en-GB" dirty="0" err="1"/>
              <a:t>lhes</a:t>
            </a:r>
            <a:r>
              <a:rPr lang="en-GB" dirty="0"/>
              <a:t> </a:t>
            </a:r>
            <a:r>
              <a:rPr lang="en-GB" dirty="0" err="1"/>
              <a:t>apresnetarem</a:t>
            </a:r>
            <a:r>
              <a:rPr lang="en-GB" dirty="0"/>
              <a:t> a </a:t>
            </a:r>
            <a:r>
              <a:rPr lang="en-GB" dirty="0" err="1"/>
              <a:t>solução</a:t>
            </a:r>
            <a:r>
              <a:rPr lang="en-GB" dirty="0"/>
              <a:t>.</a:t>
            </a:r>
          </a:p>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39</a:t>
            </a:fld>
            <a:endParaRPr lang="en-US"/>
          </a:p>
        </p:txBody>
      </p:sp>
    </p:spTree>
    <p:extLst>
      <p:ext uri="{BB962C8B-B14F-4D97-AF65-F5344CB8AC3E}">
        <p14:creationId xmlns:p14="http://schemas.microsoft.com/office/powerpoint/2010/main" val="3301656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Mas antes </a:t>
            </a:r>
            <a:r>
              <a:rPr lang="en-GB" dirty="0" err="1"/>
              <a:t>vamos</a:t>
            </a:r>
            <a:r>
              <a:rPr lang="en-GB" dirty="0"/>
              <a:t> </a:t>
            </a:r>
            <a:r>
              <a:rPr lang="en-GB" dirty="0" err="1"/>
              <a:t>lembrar</a:t>
            </a:r>
            <a:r>
              <a:rPr lang="en-GB" dirty="0"/>
              <a:t> </a:t>
            </a:r>
            <a:r>
              <a:rPr lang="en-GB" dirty="0" err="1"/>
              <a:t>rapidamente</a:t>
            </a:r>
            <a:endParaRPr lang="en-GB" dirty="0"/>
          </a:p>
          <a:p>
            <a:r>
              <a:rPr lang="en-GB" dirty="0"/>
              <a:t>Business model canvas é </a:t>
            </a:r>
            <a:r>
              <a:rPr lang="en-GB" dirty="0" err="1"/>
              <a:t>uma</a:t>
            </a:r>
            <a:r>
              <a:rPr lang="en-GB" dirty="0"/>
              <a:t> ferramenta para?...</a:t>
            </a:r>
          </a:p>
          <a:p>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err="1"/>
              <a:t>uma</a:t>
            </a:r>
            <a:r>
              <a:rPr lang="en-GB" dirty="0"/>
              <a:t> </a:t>
            </a:r>
            <a:r>
              <a:rPr lang="en-GB" dirty="0" err="1"/>
              <a:t>linguagem</a:t>
            </a:r>
            <a:r>
              <a:rPr lang="en-GB" dirty="0"/>
              <a:t> </a:t>
            </a:r>
            <a:r>
              <a:rPr lang="en-GB" dirty="0" err="1"/>
              <a:t>comum</a:t>
            </a:r>
            <a:r>
              <a:rPr lang="en-GB" dirty="0"/>
              <a:t> para </a:t>
            </a:r>
            <a:r>
              <a:rPr lang="en-GB" dirty="0" err="1"/>
              <a:t>descrever</a:t>
            </a:r>
            <a:r>
              <a:rPr lang="en-GB" dirty="0"/>
              <a:t>, </a:t>
            </a:r>
            <a:r>
              <a:rPr lang="en-GB" dirty="0" err="1"/>
              <a:t>visualizar</a:t>
            </a:r>
            <a:r>
              <a:rPr lang="en-GB" dirty="0"/>
              <a:t>, </a:t>
            </a:r>
            <a:r>
              <a:rPr lang="en-GB" dirty="0" err="1"/>
              <a:t>avaliar</a:t>
            </a:r>
            <a:r>
              <a:rPr lang="en-GB" dirty="0"/>
              <a:t> e de mudar </a:t>
            </a:r>
            <a:r>
              <a:rPr lang="en-GB" dirty="0" err="1"/>
              <a:t>modelos</a:t>
            </a:r>
            <a:r>
              <a:rPr lang="en-GB" dirty="0"/>
              <a:t> de </a:t>
            </a:r>
            <a:r>
              <a:rPr lang="en-GB" dirty="0" err="1"/>
              <a:t>negócio</a:t>
            </a:r>
            <a:r>
              <a:rPr lang="en-GB" dirty="0"/>
              <a:t>.</a:t>
            </a:r>
          </a:p>
          <a:p>
            <a:endParaRPr lang="en-GB" dirty="0"/>
          </a:p>
          <a:p>
            <a:r>
              <a:rPr lang="en-GB" dirty="0" err="1"/>
              <a:t>Utiliza</a:t>
            </a:r>
            <a:r>
              <a:rPr lang="en-GB" dirty="0"/>
              <a:t> 9 </a:t>
            </a:r>
            <a:r>
              <a:rPr lang="en-GB" dirty="0" err="1"/>
              <a:t>blocos</a:t>
            </a:r>
            <a:r>
              <a:rPr lang="en-GB" dirty="0"/>
              <a:t> </a:t>
            </a:r>
            <a:r>
              <a:rPr lang="en-GB" dirty="0" err="1"/>
              <a:t>principais</a:t>
            </a:r>
            <a:r>
              <a:rPr lang="en-GB" dirty="0"/>
              <a:t> para </a:t>
            </a:r>
            <a:r>
              <a:rPr lang="en-GB" dirty="0" err="1"/>
              <a:t>descrever</a:t>
            </a:r>
            <a:r>
              <a:rPr lang="en-GB" dirty="0"/>
              <a:t> um </a:t>
            </a:r>
            <a:r>
              <a:rPr lang="en-GB" dirty="0" err="1"/>
              <a:t>modelo</a:t>
            </a:r>
            <a:r>
              <a:rPr lang="en-GB" dirty="0"/>
              <a:t> de </a:t>
            </a:r>
            <a:r>
              <a:rPr lang="en-GB" dirty="0" err="1"/>
              <a:t>negócio</a:t>
            </a:r>
            <a:endParaRPr lang="en-GB" dirty="0"/>
          </a:p>
          <a:p>
            <a:endParaRPr lang="en-GB" dirty="0"/>
          </a:p>
        </p:txBody>
      </p:sp>
      <p:sp>
        <p:nvSpPr>
          <p:cNvPr id="4" name="Slide Number Placeholder 3"/>
          <p:cNvSpPr>
            <a:spLocks noGrp="1"/>
          </p:cNvSpPr>
          <p:nvPr>
            <p:ph type="sldNum" sz="quarter" idx="5"/>
          </p:nvPr>
        </p:nvSpPr>
        <p:spPr/>
        <p:txBody>
          <a:bodyPr/>
          <a:lstStyle/>
          <a:p>
            <a:fld id="{DF88B0A4-54D1-2D47-8CA3-FE5084CF3C62}" type="slidenum">
              <a:rPr lang="en-GB" smtClean="0"/>
              <a:pPr/>
              <a:t>4</a:t>
            </a:fld>
            <a:endParaRPr lang="en-GB"/>
          </a:p>
        </p:txBody>
      </p:sp>
    </p:spTree>
    <p:extLst>
      <p:ext uri="{BB962C8B-B14F-4D97-AF65-F5344CB8AC3E}">
        <p14:creationId xmlns:p14="http://schemas.microsoft.com/office/powerpoint/2010/main" val="30235593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Para </a:t>
            </a:r>
            <a:r>
              <a:rPr lang="en-GB" dirty="0" err="1"/>
              <a:t>os</a:t>
            </a:r>
            <a:r>
              <a:rPr lang="en-GB" dirty="0"/>
              <a:t> </a:t>
            </a:r>
            <a:r>
              <a:rPr lang="en-GB" dirty="0" err="1"/>
              <a:t>inquéritos</a:t>
            </a:r>
            <a:r>
              <a:rPr lang="en-GB" dirty="0"/>
              <a:t> por favour </a:t>
            </a:r>
            <a:r>
              <a:rPr lang="en-GB" dirty="0" err="1"/>
              <a:t>incluam</a:t>
            </a:r>
            <a:r>
              <a:rPr lang="en-GB" dirty="0"/>
              <a:t> </a:t>
            </a:r>
            <a:r>
              <a:rPr lang="en-GB" dirty="0" err="1"/>
              <a:t>esta</a:t>
            </a:r>
            <a:r>
              <a:rPr lang="en-GB" dirty="0"/>
              <a:t> </a:t>
            </a:r>
            <a:r>
              <a:rPr lang="en-GB" dirty="0" err="1"/>
              <a:t>frase</a:t>
            </a:r>
            <a:endParaRPr lang="en-GB" dirty="0"/>
          </a:p>
          <a:p>
            <a:endParaRPr lang="en-GB" dirty="0"/>
          </a:p>
          <a:p>
            <a:r>
              <a:rPr lang="en-GB" dirty="0" err="1"/>
              <a:t>Incluam</a:t>
            </a:r>
            <a:r>
              <a:rPr lang="en-GB" dirty="0"/>
              <a:t> </a:t>
            </a:r>
            <a:r>
              <a:rPr lang="en-GB" dirty="0" err="1"/>
              <a:t>alguns</a:t>
            </a:r>
            <a:r>
              <a:rPr lang="en-GB" dirty="0"/>
              <a:t> dados </a:t>
            </a:r>
            <a:r>
              <a:rPr lang="en-GB" dirty="0" err="1"/>
              <a:t>demográficos</a:t>
            </a:r>
            <a:r>
              <a:rPr lang="en-GB" dirty="0"/>
              <a:t> – mas </a:t>
            </a:r>
            <a:r>
              <a:rPr lang="en-GB" dirty="0" err="1"/>
              <a:t>atenção</a:t>
            </a:r>
            <a:r>
              <a:rPr lang="en-GB" dirty="0"/>
              <a:t> </a:t>
            </a:r>
            <a:r>
              <a:rPr lang="en-GB" dirty="0" err="1"/>
              <a:t>aos</a:t>
            </a:r>
            <a:r>
              <a:rPr lang="en-GB" dirty="0"/>
              <a:t> dados </a:t>
            </a:r>
            <a:r>
              <a:rPr lang="en-GB" dirty="0" err="1"/>
              <a:t>pessoais</a:t>
            </a:r>
            <a:r>
              <a:rPr lang="en-GB" dirty="0"/>
              <a:t> que </a:t>
            </a:r>
            <a:r>
              <a:rPr lang="en-GB" dirty="0" err="1"/>
              <a:t>pedem</a:t>
            </a:r>
            <a:r>
              <a:rPr lang="en-GB" dirty="0"/>
              <a:t>! Nada de </a:t>
            </a:r>
            <a:r>
              <a:rPr lang="en-GB" dirty="0" err="1"/>
              <a:t>nifs</a:t>
            </a:r>
            <a:r>
              <a:rPr lang="en-GB" dirty="0"/>
              <a:t> </a:t>
            </a:r>
            <a:r>
              <a:rPr lang="en-GB" dirty="0" err="1"/>
              <a:t>ou</a:t>
            </a:r>
            <a:r>
              <a:rPr lang="en-GB" dirty="0"/>
              <a:t> </a:t>
            </a:r>
            <a:r>
              <a:rPr lang="en-GB" dirty="0" err="1"/>
              <a:t>cartões</a:t>
            </a:r>
            <a:r>
              <a:rPr lang="en-GB" dirty="0"/>
              <a:t> </a:t>
            </a:r>
            <a:r>
              <a:rPr lang="en-GB" dirty="0" err="1"/>
              <a:t>ou</a:t>
            </a:r>
            <a:r>
              <a:rPr lang="en-GB" dirty="0"/>
              <a:t> moradas!</a:t>
            </a:r>
          </a:p>
          <a:p>
            <a:endParaRPr lang="en-GB" dirty="0"/>
          </a:p>
          <a:p>
            <a:r>
              <a:rPr lang="en-GB" dirty="0" err="1"/>
              <a:t>Façam</a:t>
            </a:r>
            <a:r>
              <a:rPr lang="en-GB" dirty="0"/>
              <a:t> </a:t>
            </a:r>
            <a:r>
              <a:rPr lang="en-GB" dirty="0" err="1"/>
              <a:t>questões</a:t>
            </a:r>
            <a:r>
              <a:rPr lang="en-GB" dirty="0"/>
              <a:t> </a:t>
            </a:r>
            <a:r>
              <a:rPr lang="en-GB" dirty="0" err="1"/>
              <a:t>especificas</a:t>
            </a:r>
            <a:r>
              <a:rPr lang="en-GB" dirty="0"/>
              <a:t> e </a:t>
            </a:r>
            <a:r>
              <a:rPr lang="en-GB" dirty="0" err="1"/>
              <a:t>forneçam</a:t>
            </a:r>
            <a:r>
              <a:rPr lang="en-GB" dirty="0"/>
              <a:t> </a:t>
            </a:r>
            <a:r>
              <a:rPr lang="en-GB" dirty="0" err="1"/>
              <a:t>repsostas</a:t>
            </a:r>
            <a:r>
              <a:rPr lang="en-GB" dirty="0"/>
              <a:t> </a:t>
            </a:r>
            <a:r>
              <a:rPr lang="en-GB" dirty="0" err="1"/>
              <a:t>alterantivas</a:t>
            </a:r>
            <a:r>
              <a:rPr lang="en-GB" dirty="0"/>
              <a:t> – </a:t>
            </a:r>
            <a:r>
              <a:rPr lang="en-GB" dirty="0" err="1"/>
              <a:t>não</a:t>
            </a:r>
            <a:r>
              <a:rPr lang="en-GB" dirty="0"/>
              <a:t> </a:t>
            </a:r>
            <a:r>
              <a:rPr lang="en-GB" dirty="0" err="1"/>
              <a:t>façam</a:t>
            </a:r>
            <a:r>
              <a:rPr lang="en-GB" dirty="0"/>
              <a:t> </a:t>
            </a:r>
            <a:r>
              <a:rPr lang="en-GB" dirty="0" err="1"/>
              <a:t>perguntas</a:t>
            </a:r>
            <a:r>
              <a:rPr lang="en-GB" dirty="0"/>
              <a:t> </a:t>
            </a:r>
            <a:r>
              <a:rPr lang="en-GB" dirty="0" err="1"/>
              <a:t>em</a:t>
            </a:r>
            <a:r>
              <a:rPr lang="en-GB" dirty="0"/>
              <a:t> </a:t>
            </a:r>
            <a:r>
              <a:rPr lang="en-GB" dirty="0" err="1"/>
              <a:t>aberto</a:t>
            </a:r>
            <a:r>
              <a:rPr lang="en-GB" dirty="0"/>
              <a:t> pois </a:t>
            </a:r>
            <a:r>
              <a:rPr lang="en-GB" dirty="0" err="1"/>
              <a:t>isso</a:t>
            </a:r>
            <a:r>
              <a:rPr lang="en-GB" dirty="0"/>
              <a:t> </a:t>
            </a:r>
            <a:r>
              <a:rPr lang="en-GB" dirty="0" err="1"/>
              <a:t>tornará</a:t>
            </a:r>
            <a:r>
              <a:rPr lang="en-GB" dirty="0"/>
              <a:t> a </a:t>
            </a:r>
            <a:r>
              <a:rPr lang="en-GB" dirty="0" err="1"/>
              <a:t>análise</a:t>
            </a:r>
            <a:r>
              <a:rPr lang="en-GB" dirty="0"/>
              <a:t> de </a:t>
            </a:r>
            <a:r>
              <a:rPr lang="en-GB" dirty="0" err="1"/>
              <a:t>resultados</a:t>
            </a:r>
            <a:r>
              <a:rPr lang="en-GB" dirty="0"/>
              <a:t> </a:t>
            </a:r>
            <a:r>
              <a:rPr lang="en-GB" dirty="0" err="1"/>
              <a:t>muito</a:t>
            </a:r>
            <a:r>
              <a:rPr lang="en-GB" dirty="0"/>
              <a:t> </a:t>
            </a:r>
            <a:r>
              <a:rPr lang="en-GB" dirty="0" err="1"/>
              <a:t>mais</a:t>
            </a:r>
            <a:r>
              <a:rPr lang="en-GB" dirty="0"/>
              <a:t> </a:t>
            </a:r>
            <a:r>
              <a:rPr lang="en-GB" dirty="0" err="1"/>
              <a:t>complicada</a:t>
            </a:r>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40</a:t>
            </a:fld>
            <a:endParaRPr lang="en-US"/>
          </a:p>
        </p:txBody>
      </p:sp>
    </p:spTree>
    <p:extLst>
      <p:ext uri="{BB962C8B-B14F-4D97-AF65-F5344CB8AC3E}">
        <p14:creationId xmlns:p14="http://schemas.microsoft.com/office/powerpoint/2010/main" val="1946742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Reunam</a:t>
            </a:r>
            <a:r>
              <a:rPr lang="en-GB" dirty="0"/>
              <a:t> </a:t>
            </a:r>
            <a:r>
              <a:rPr lang="en-GB" dirty="0" err="1"/>
              <a:t>quanto</a:t>
            </a:r>
            <a:r>
              <a:rPr lang="en-GB" dirty="0"/>
              <a:t> </a:t>
            </a:r>
            <a:r>
              <a:rPr lang="en-GB" dirty="0" err="1"/>
              <a:t>mais</a:t>
            </a:r>
            <a:r>
              <a:rPr lang="en-GB" dirty="0"/>
              <a:t> </a:t>
            </a:r>
            <a:r>
              <a:rPr lang="en-GB" dirty="0" err="1"/>
              <a:t>respostas</a:t>
            </a:r>
            <a:r>
              <a:rPr lang="en-GB" dirty="0"/>
              <a:t> </a:t>
            </a:r>
            <a:r>
              <a:rPr lang="en-GB" dirty="0" err="1"/>
              <a:t>possives</a:t>
            </a:r>
            <a:endParaRPr lang="en-GB" dirty="0"/>
          </a:p>
          <a:p>
            <a:r>
              <a:rPr lang="en-GB" dirty="0" err="1"/>
              <a:t>Analisem</a:t>
            </a:r>
            <a:r>
              <a:rPr lang="en-GB" dirty="0"/>
              <a:t> </a:t>
            </a:r>
            <a:r>
              <a:rPr lang="en-GB" dirty="0" err="1"/>
              <a:t>os</a:t>
            </a:r>
            <a:r>
              <a:rPr lang="en-GB" dirty="0"/>
              <a:t> dados</a:t>
            </a:r>
          </a:p>
          <a:p>
            <a:r>
              <a:rPr lang="en-GB" dirty="0" err="1"/>
              <a:t>Validem</a:t>
            </a:r>
            <a:r>
              <a:rPr lang="en-GB" dirty="0"/>
              <a:t> as </a:t>
            </a:r>
            <a:r>
              <a:rPr lang="en-GB" dirty="0" err="1"/>
              <a:t>hipóteses</a:t>
            </a:r>
            <a:endParaRPr lang="en-GB" dirty="0"/>
          </a:p>
          <a:p>
            <a:endParaRPr lang="en-GB" dirty="0"/>
          </a:p>
          <a:p>
            <a:r>
              <a:rPr lang="en-GB" dirty="0" err="1"/>
              <a:t>Bem</a:t>
            </a:r>
            <a:r>
              <a:rPr lang="en-GB" dirty="0"/>
              <a:t> sei que de </a:t>
            </a:r>
            <a:r>
              <a:rPr lang="en-GB" dirty="0" err="1"/>
              <a:t>momento</a:t>
            </a:r>
            <a:r>
              <a:rPr lang="en-GB" dirty="0"/>
              <a:t> </a:t>
            </a:r>
            <a:r>
              <a:rPr lang="en-GB" dirty="0" err="1"/>
              <a:t>estamos</a:t>
            </a:r>
            <a:r>
              <a:rPr lang="en-GB" dirty="0"/>
              <a:t> </a:t>
            </a:r>
            <a:r>
              <a:rPr lang="en-GB" dirty="0" err="1"/>
              <a:t>constrangidos</a:t>
            </a:r>
            <a:r>
              <a:rPr lang="en-GB" dirty="0"/>
              <a:t> </a:t>
            </a:r>
            <a:r>
              <a:rPr lang="en-GB" dirty="0" err="1"/>
              <a:t>quanto</a:t>
            </a:r>
            <a:r>
              <a:rPr lang="en-GB" dirty="0"/>
              <a:t> à </a:t>
            </a:r>
            <a:r>
              <a:rPr lang="en-GB" dirty="0" err="1"/>
              <a:t>solcialização</a:t>
            </a:r>
            <a:r>
              <a:rPr lang="en-GB" dirty="0"/>
              <a:t>, mas pro outro </a:t>
            </a:r>
            <a:r>
              <a:rPr lang="en-GB" dirty="0" err="1"/>
              <a:t>lado</a:t>
            </a:r>
            <a:r>
              <a:rPr lang="en-GB" dirty="0"/>
              <a:t> as </a:t>
            </a:r>
            <a:r>
              <a:rPr lang="en-GB" dirty="0" err="1"/>
              <a:t>pessoas</a:t>
            </a:r>
            <a:r>
              <a:rPr lang="en-GB" dirty="0"/>
              <a:t> </a:t>
            </a:r>
            <a:r>
              <a:rPr lang="en-GB" dirty="0" err="1"/>
              <a:t>estão</a:t>
            </a:r>
            <a:r>
              <a:rPr lang="en-GB" dirty="0"/>
              <a:t> </a:t>
            </a:r>
            <a:r>
              <a:rPr lang="en-GB" dirty="0" err="1"/>
              <a:t>mais</a:t>
            </a:r>
            <a:r>
              <a:rPr lang="en-GB" dirty="0"/>
              <a:t> </a:t>
            </a:r>
            <a:r>
              <a:rPr lang="en-GB" dirty="0" err="1"/>
              <a:t>ligadas</a:t>
            </a:r>
            <a:r>
              <a:rPr lang="en-GB" dirty="0"/>
              <a:t>. Por </a:t>
            </a:r>
            <a:r>
              <a:rPr lang="en-GB" dirty="0" err="1"/>
              <a:t>isso</a:t>
            </a:r>
            <a:r>
              <a:rPr lang="en-GB" dirty="0"/>
              <a:t> </a:t>
            </a:r>
            <a:r>
              <a:rPr lang="en-GB" dirty="0" err="1"/>
              <a:t>vejam</a:t>
            </a:r>
            <a:r>
              <a:rPr lang="en-GB" dirty="0"/>
              <a:t> o que </a:t>
            </a:r>
            <a:r>
              <a:rPr lang="en-GB" dirty="0" err="1"/>
              <a:t>acontece</a:t>
            </a:r>
            <a:r>
              <a:rPr lang="en-GB" dirty="0"/>
              <a:t> </a:t>
            </a:r>
            <a:r>
              <a:rPr lang="en-GB" dirty="0" err="1"/>
              <a:t>quando</a:t>
            </a:r>
            <a:r>
              <a:rPr lang="en-GB" dirty="0"/>
              <a:t> </a:t>
            </a:r>
            <a:r>
              <a:rPr lang="en-GB" dirty="0" err="1"/>
              <a:t>criam</a:t>
            </a:r>
            <a:r>
              <a:rPr lang="en-GB" dirty="0"/>
              <a:t> </a:t>
            </a:r>
            <a:r>
              <a:rPr lang="en-GB" dirty="0" err="1"/>
              <a:t>estes</a:t>
            </a:r>
            <a:r>
              <a:rPr lang="en-GB" dirty="0"/>
              <a:t> </a:t>
            </a:r>
            <a:r>
              <a:rPr lang="en-GB" dirty="0" err="1"/>
              <a:t>formulários</a:t>
            </a:r>
            <a:r>
              <a:rPr lang="en-GB" dirty="0"/>
              <a:t> </a:t>
            </a:r>
            <a:r>
              <a:rPr lang="en-GB" dirty="0" err="1"/>
              <a:t>ou</a:t>
            </a:r>
            <a:r>
              <a:rPr lang="en-GB" dirty="0"/>
              <a:t> landing pages e </a:t>
            </a:r>
            <a:r>
              <a:rPr lang="en-GB" dirty="0" err="1"/>
              <a:t>retirem</a:t>
            </a:r>
            <a:r>
              <a:rPr lang="en-GB" dirty="0"/>
              <a:t> o </a:t>
            </a:r>
            <a:r>
              <a:rPr lang="en-GB" dirty="0" err="1"/>
              <a:t>máximo</a:t>
            </a:r>
            <a:r>
              <a:rPr lang="en-GB" dirty="0"/>
              <a:t> de </a:t>
            </a:r>
            <a:r>
              <a:rPr lang="en-GB" dirty="0" err="1"/>
              <a:t>informação</a:t>
            </a:r>
            <a:r>
              <a:rPr lang="en-GB" dirty="0"/>
              <a:t>.</a:t>
            </a:r>
          </a:p>
          <a:p>
            <a:endParaRPr lang="en-GB" dirty="0"/>
          </a:p>
          <a:p>
            <a:r>
              <a:rPr lang="en-GB" dirty="0" err="1"/>
              <a:t>Querem</a:t>
            </a:r>
            <a:r>
              <a:rPr lang="en-GB" dirty="0"/>
              <a:t> </a:t>
            </a:r>
            <a:r>
              <a:rPr lang="en-GB" dirty="0" err="1"/>
              <a:t>descnasar</a:t>
            </a:r>
            <a:r>
              <a:rPr lang="en-GB" dirty="0"/>
              <a:t> um </a:t>
            </a:r>
            <a:r>
              <a:rPr lang="en-GB" dirty="0" err="1"/>
              <a:t>pouco</a:t>
            </a:r>
            <a:r>
              <a:rPr lang="en-GB" dirty="0"/>
              <a:t>?</a:t>
            </a:r>
          </a:p>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41</a:t>
            </a:fld>
            <a:endParaRPr lang="en-US"/>
          </a:p>
        </p:txBody>
      </p:sp>
    </p:spTree>
    <p:extLst>
      <p:ext uri="{BB962C8B-B14F-4D97-AF65-F5344CB8AC3E}">
        <p14:creationId xmlns:p14="http://schemas.microsoft.com/office/powerpoint/2010/main" val="5496606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1F7E54-0957-4FA2-AAFD-0EBF6720AC14}" type="slidenum">
              <a:rPr lang="en-GB" smtClean="0"/>
              <a:t>42</a:t>
            </a:fld>
            <a:endParaRPr lang="en-GB"/>
          </a:p>
        </p:txBody>
      </p:sp>
    </p:spTree>
    <p:extLst>
      <p:ext uri="{BB962C8B-B14F-4D97-AF65-F5344CB8AC3E}">
        <p14:creationId xmlns:p14="http://schemas.microsoft.com/office/powerpoint/2010/main" val="20743972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43</a:t>
            </a:fld>
            <a:endParaRPr lang="en-US"/>
          </a:p>
        </p:txBody>
      </p:sp>
    </p:spTree>
    <p:extLst>
      <p:ext uri="{BB962C8B-B14F-4D97-AF65-F5344CB8AC3E}">
        <p14:creationId xmlns:p14="http://schemas.microsoft.com/office/powerpoint/2010/main" val="3120876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44</a:t>
            </a:fld>
            <a:endParaRPr lang="en-US"/>
          </a:p>
        </p:txBody>
      </p:sp>
    </p:spTree>
    <p:extLst>
      <p:ext uri="{BB962C8B-B14F-4D97-AF65-F5344CB8AC3E}">
        <p14:creationId xmlns:p14="http://schemas.microsoft.com/office/powerpoint/2010/main" val="18283004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47</a:t>
            </a:fld>
            <a:endParaRPr lang="en-US"/>
          </a:p>
        </p:txBody>
      </p:sp>
    </p:spTree>
    <p:extLst>
      <p:ext uri="{BB962C8B-B14F-4D97-AF65-F5344CB8AC3E}">
        <p14:creationId xmlns:p14="http://schemas.microsoft.com/office/powerpoint/2010/main" val="25878594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48</a:t>
            </a:fld>
            <a:endParaRPr lang="en-US"/>
          </a:p>
        </p:txBody>
      </p:sp>
    </p:spTree>
    <p:extLst>
      <p:ext uri="{BB962C8B-B14F-4D97-AF65-F5344CB8AC3E}">
        <p14:creationId xmlns:p14="http://schemas.microsoft.com/office/powerpoint/2010/main" val="27316295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651F7E54-0957-4FA2-AAFD-0EBF6720AC14}" type="slidenum">
              <a:rPr lang="en-GB" smtClean="0"/>
              <a:t>49</a:t>
            </a:fld>
            <a:endParaRPr lang="en-GB"/>
          </a:p>
        </p:txBody>
      </p:sp>
    </p:spTree>
    <p:extLst>
      <p:ext uri="{BB962C8B-B14F-4D97-AF65-F5344CB8AC3E}">
        <p14:creationId xmlns:p14="http://schemas.microsoft.com/office/powerpoint/2010/main" val="32254846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51</a:t>
            </a:fld>
            <a:endParaRPr lang="en-US"/>
          </a:p>
        </p:txBody>
      </p:sp>
    </p:spTree>
    <p:extLst>
      <p:ext uri="{BB962C8B-B14F-4D97-AF65-F5344CB8AC3E}">
        <p14:creationId xmlns:p14="http://schemas.microsoft.com/office/powerpoint/2010/main" val="15584935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53</a:t>
            </a:fld>
            <a:endParaRPr lang="en-US"/>
          </a:p>
        </p:txBody>
      </p:sp>
    </p:spTree>
    <p:extLst>
      <p:ext uri="{BB962C8B-B14F-4D97-AF65-F5344CB8AC3E}">
        <p14:creationId xmlns:p14="http://schemas.microsoft.com/office/powerpoint/2010/main" val="1395862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 aula </a:t>
            </a:r>
            <a:r>
              <a:rPr lang="en-GB" dirty="0" err="1"/>
              <a:t>passada</a:t>
            </a:r>
            <a:r>
              <a:rPr lang="en-GB" dirty="0"/>
              <a:t> </a:t>
            </a:r>
            <a:r>
              <a:rPr lang="en-GB" dirty="0" err="1"/>
              <a:t>vimos</a:t>
            </a:r>
            <a:r>
              <a:rPr lang="en-GB" dirty="0"/>
              <a:t> </a:t>
            </a:r>
            <a:r>
              <a:rPr lang="en-GB" dirty="0" err="1"/>
              <a:t>em</a:t>
            </a:r>
            <a:r>
              <a:rPr lang="en-GB" dirty="0"/>
              <a:t> </a:t>
            </a:r>
            <a:r>
              <a:rPr lang="en-GB" dirty="0" err="1"/>
              <a:t>maior</a:t>
            </a:r>
            <a:r>
              <a:rPr lang="en-GB" dirty="0"/>
              <a:t> </a:t>
            </a:r>
            <a:r>
              <a:rPr lang="en-GB" dirty="0" err="1"/>
              <a:t>detalhe</a:t>
            </a:r>
            <a:r>
              <a:rPr lang="en-GB" dirty="0"/>
              <a:t> o </a:t>
            </a:r>
            <a:r>
              <a:rPr lang="en-GB" dirty="0" err="1"/>
              <a:t>Bloco</a:t>
            </a:r>
            <a:r>
              <a:rPr lang="en-GB" dirty="0"/>
              <a:t> de </a:t>
            </a:r>
            <a:r>
              <a:rPr lang="en-GB" dirty="0" err="1"/>
              <a:t>Clientes</a:t>
            </a:r>
            <a:endParaRPr lang="en-GB" dirty="0"/>
          </a:p>
          <a:p>
            <a:r>
              <a:rPr lang="en-GB" dirty="0"/>
              <a:t>E </a:t>
            </a:r>
            <a:r>
              <a:rPr lang="en-GB" dirty="0" err="1"/>
              <a:t>vimos</a:t>
            </a:r>
            <a:r>
              <a:rPr lang="en-GB" dirty="0"/>
              <a:t> o </a:t>
            </a:r>
            <a:r>
              <a:rPr lang="en-GB" dirty="0" err="1"/>
              <a:t>quê</a:t>
            </a:r>
            <a:r>
              <a:rPr lang="en-GB" dirty="0"/>
              <a:t>?</a:t>
            </a:r>
          </a:p>
          <a:p>
            <a:pPr marL="171450" indent="-171450">
              <a:buFont typeface="Arial" panose="020B0604020202020204" pitchFamily="34" charset="0"/>
              <a:buChar char="•"/>
            </a:pPr>
            <a:r>
              <a:rPr lang="en-GB" dirty="0"/>
              <a:t>Que </a:t>
            </a:r>
            <a:r>
              <a:rPr lang="en-GB" dirty="0" err="1"/>
              <a:t>precisamos</a:t>
            </a:r>
            <a:r>
              <a:rPr lang="en-GB" dirty="0"/>
              <a:t> de clients para </a:t>
            </a:r>
            <a:r>
              <a:rPr lang="en-GB" dirty="0" err="1"/>
              <a:t>ter</a:t>
            </a:r>
            <a:r>
              <a:rPr lang="en-GB" dirty="0"/>
              <a:t> </a:t>
            </a:r>
            <a:r>
              <a:rPr lang="en-GB" dirty="0" err="1"/>
              <a:t>negócio</a:t>
            </a:r>
            <a:endParaRPr lang="en-GB" dirty="0"/>
          </a:p>
          <a:p>
            <a:pPr marL="171450" indent="-171450">
              <a:buFont typeface="Arial" panose="020B0604020202020204" pitchFamily="34" charset="0"/>
              <a:buChar char="•"/>
            </a:pPr>
            <a:r>
              <a:rPr lang="en-GB" dirty="0"/>
              <a:t>Que clients com </a:t>
            </a:r>
            <a:r>
              <a:rPr lang="en-GB" dirty="0" err="1"/>
              <a:t>diferentes</a:t>
            </a:r>
            <a:r>
              <a:rPr lang="en-GB" dirty="0"/>
              <a:t> </a:t>
            </a:r>
            <a:r>
              <a:rPr lang="en-GB" dirty="0" err="1"/>
              <a:t>atributos</a:t>
            </a:r>
            <a:r>
              <a:rPr lang="en-GB" dirty="0"/>
              <a:t>, </a:t>
            </a:r>
            <a:r>
              <a:rPr lang="en-GB" dirty="0" err="1"/>
              <a:t>necessidades</a:t>
            </a:r>
            <a:r>
              <a:rPr lang="en-GB" dirty="0"/>
              <a:t>, </a:t>
            </a:r>
            <a:r>
              <a:rPr lang="en-GB" dirty="0" err="1"/>
              <a:t>canais</a:t>
            </a:r>
            <a:r>
              <a:rPr lang="en-GB" dirty="0"/>
              <a:t>, </a:t>
            </a:r>
            <a:r>
              <a:rPr lang="en-GB" dirty="0" err="1"/>
              <a:t>devem</a:t>
            </a:r>
            <a:r>
              <a:rPr lang="en-GB" dirty="0"/>
              <a:t> ser </a:t>
            </a:r>
            <a:r>
              <a:rPr lang="en-GB" dirty="0" err="1"/>
              <a:t>agrupados</a:t>
            </a:r>
            <a:r>
              <a:rPr lang="en-GB" dirty="0"/>
              <a:t> </a:t>
            </a:r>
            <a:r>
              <a:rPr lang="en-GB" dirty="0" err="1"/>
              <a:t>em</a:t>
            </a:r>
            <a:r>
              <a:rPr lang="en-GB" dirty="0"/>
              <a:t> </a:t>
            </a:r>
            <a:r>
              <a:rPr lang="en-GB" dirty="0" err="1"/>
              <a:t>diferentes</a:t>
            </a:r>
            <a:r>
              <a:rPr lang="en-GB" dirty="0"/>
              <a:t> </a:t>
            </a:r>
            <a:r>
              <a:rPr lang="en-GB" dirty="0" err="1"/>
              <a:t>segmentos</a:t>
            </a:r>
            <a:r>
              <a:rPr lang="en-GB" dirty="0"/>
              <a:t> de clients</a:t>
            </a:r>
          </a:p>
          <a:p>
            <a:pPr marL="171450" indent="-171450">
              <a:buFont typeface="Arial" panose="020B0604020202020204" pitchFamily="34" charset="0"/>
              <a:buChar char="•"/>
            </a:pPr>
            <a:r>
              <a:rPr lang="en-GB" dirty="0"/>
              <a:t>Que, </a:t>
            </a:r>
            <a:r>
              <a:rPr lang="en-GB" dirty="0" err="1"/>
              <a:t>ao</a:t>
            </a:r>
            <a:r>
              <a:rPr lang="en-GB" dirty="0"/>
              <a:t> </a:t>
            </a:r>
            <a:r>
              <a:rPr lang="en-GB" dirty="0" err="1"/>
              <a:t>desenhar</a:t>
            </a:r>
            <a:r>
              <a:rPr lang="en-GB" dirty="0"/>
              <a:t> um </a:t>
            </a:r>
            <a:r>
              <a:rPr lang="en-GB" dirty="0" err="1"/>
              <a:t>modelo</a:t>
            </a:r>
            <a:r>
              <a:rPr lang="en-GB" dirty="0"/>
              <a:t> de </a:t>
            </a:r>
            <a:r>
              <a:rPr lang="en-GB" dirty="0" err="1"/>
              <a:t>negócio</a:t>
            </a:r>
            <a:r>
              <a:rPr lang="en-GB" dirty="0"/>
              <a:t>, o </a:t>
            </a:r>
            <a:r>
              <a:rPr lang="en-GB" dirty="0" err="1"/>
              <a:t>desenvolvimento</a:t>
            </a:r>
            <a:r>
              <a:rPr lang="en-GB" dirty="0"/>
              <a:t> de </a:t>
            </a:r>
            <a:r>
              <a:rPr lang="en-GB" dirty="0" err="1"/>
              <a:t>cliente</a:t>
            </a:r>
            <a:r>
              <a:rPr lang="en-GB" dirty="0"/>
              <a:t> é </a:t>
            </a:r>
            <a:r>
              <a:rPr lang="en-GB" dirty="0" err="1"/>
              <a:t>tão</a:t>
            </a:r>
            <a:r>
              <a:rPr lang="en-GB" dirty="0"/>
              <a:t> </a:t>
            </a:r>
            <a:r>
              <a:rPr lang="en-GB" dirty="0" err="1"/>
              <a:t>importante</a:t>
            </a:r>
            <a:r>
              <a:rPr lang="en-GB" dirty="0"/>
              <a:t> </a:t>
            </a:r>
            <a:r>
              <a:rPr lang="en-GB" dirty="0" err="1"/>
              <a:t>como</a:t>
            </a:r>
            <a:r>
              <a:rPr lang="en-GB" dirty="0"/>
              <a:t> o </a:t>
            </a:r>
            <a:r>
              <a:rPr lang="en-GB" dirty="0" err="1"/>
              <a:t>desenvolvimento</a:t>
            </a:r>
            <a:r>
              <a:rPr lang="en-GB" dirty="0"/>
              <a:t> de </a:t>
            </a:r>
            <a:r>
              <a:rPr lang="en-GB" dirty="0" err="1"/>
              <a:t>produto</a:t>
            </a:r>
            <a:r>
              <a:rPr lang="en-GB" dirty="0"/>
              <a:t>; </a:t>
            </a:r>
            <a:r>
              <a:rPr lang="en-GB" dirty="0" err="1"/>
              <a:t>ou</a:t>
            </a:r>
            <a:r>
              <a:rPr lang="en-GB" dirty="0"/>
              <a:t> </a:t>
            </a:r>
            <a:r>
              <a:rPr lang="en-GB" dirty="0" err="1"/>
              <a:t>seja</a:t>
            </a:r>
            <a:r>
              <a:rPr lang="en-GB" dirty="0"/>
              <a:t>, </a:t>
            </a:r>
            <a:r>
              <a:rPr lang="en-GB" dirty="0" err="1"/>
              <a:t>devemos</a:t>
            </a:r>
            <a:r>
              <a:rPr lang="en-GB" dirty="0"/>
              <a:t> </a:t>
            </a:r>
            <a:r>
              <a:rPr lang="en-GB" dirty="0" err="1"/>
              <a:t>identificar</a:t>
            </a:r>
            <a:r>
              <a:rPr lang="en-GB" dirty="0"/>
              <a:t> e </a:t>
            </a:r>
            <a:r>
              <a:rPr lang="en-GB" dirty="0" err="1"/>
              <a:t>validar</a:t>
            </a:r>
            <a:r>
              <a:rPr lang="en-GB" dirty="0"/>
              <a:t> </a:t>
            </a:r>
            <a:r>
              <a:rPr lang="en-GB" dirty="0" err="1"/>
              <a:t>os</a:t>
            </a:r>
            <a:r>
              <a:rPr lang="en-GB" dirty="0"/>
              <a:t> </a:t>
            </a:r>
            <a:r>
              <a:rPr lang="en-GB" dirty="0" err="1"/>
              <a:t>nossos</a:t>
            </a:r>
            <a:r>
              <a:rPr lang="en-GB" dirty="0"/>
              <a:t> </a:t>
            </a:r>
            <a:r>
              <a:rPr lang="en-GB" dirty="0" err="1"/>
              <a:t>segmentos</a:t>
            </a:r>
            <a:r>
              <a:rPr lang="en-GB" dirty="0"/>
              <a:t> de clients, de forma a </a:t>
            </a:r>
            <a:r>
              <a:rPr lang="en-GB" dirty="0" err="1"/>
              <a:t>perceber</a:t>
            </a:r>
            <a:r>
              <a:rPr lang="en-GB" dirty="0"/>
              <a:t> as </a:t>
            </a:r>
            <a:r>
              <a:rPr lang="en-GB" dirty="0" err="1"/>
              <a:t>suas</a:t>
            </a:r>
            <a:r>
              <a:rPr lang="en-GB" dirty="0"/>
              <a:t> </a:t>
            </a:r>
            <a:r>
              <a:rPr lang="en-GB" dirty="0" err="1"/>
              <a:t>aspirações</a:t>
            </a:r>
            <a:r>
              <a:rPr lang="en-GB" dirty="0"/>
              <a:t>, as </a:t>
            </a:r>
            <a:r>
              <a:rPr lang="en-GB" dirty="0" err="1"/>
              <a:t>suas</a:t>
            </a:r>
            <a:r>
              <a:rPr lang="en-GB" dirty="0"/>
              <a:t> </a:t>
            </a:r>
            <a:r>
              <a:rPr lang="en-GB" dirty="0" err="1"/>
              <a:t>necessidades</a:t>
            </a:r>
            <a:r>
              <a:rPr lang="en-GB" dirty="0"/>
              <a:t>, </a:t>
            </a:r>
            <a:r>
              <a:rPr lang="en-GB" dirty="0" err="1"/>
              <a:t>os</a:t>
            </a:r>
            <a:r>
              <a:rPr lang="en-GB" dirty="0"/>
              <a:t> </a:t>
            </a:r>
            <a:r>
              <a:rPr lang="en-GB" dirty="0" err="1"/>
              <a:t>seus</a:t>
            </a:r>
            <a:r>
              <a:rPr lang="en-GB" dirty="0"/>
              <a:t> </a:t>
            </a:r>
            <a:r>
              <a:rPr lang="en-GB" dirty="0" err="1"/>
              <a:t>problemas</a:t>
            </a:r>
            <a:r>
              <a:rPr lang="en-GB" dirty="0"/>
              <a:t>, o </a:t>
            </a:r>
            <a:r>
              <a:rPr lang="en-GB" dirty="0" err="1"/>
              <a:t>porquê</a:t>
            </a:r>
            <a:r>
              <a:rPr lang="en-GB" dirty="0"/>
              <a:t> de </a:t>
            </a:r>
            <a:r>
              <a:rPr lang="en-GB" dirty="0" err="1"/>
              <a:t>utlizarem</a:t>
            </a:r>
            <a:r>
              <a:rPr lang="en-GB" dirty="0"/>
              <a:t> um </a:t>
            </a:r>
            <a:r>
              <a:rPr lang="en-GB" dirty="0" err="1"/>
              <a:t>produto</a:t>
            </a:r>
            <a:r>
              <a:rPr lang="en-GB" dirty="0"/>
              <a:t>/</a:t>
            </a:r>
            <a:r>
              <a:rPr lang="en-GB" dirty="0" err="1"/>
              <a:t>serviço</a:t>
            </a:r>
            <a:r>
              <a:rPr lang="en-GB" dirty="0"/>
              <a:t> vs outro, de forma a </a:t>
            </a:r>
            <a:r>
              <a:rPr lang="en-GB" dirty="0" err="1"/>
              <a:t>adaptarmos</a:t>
            </a:r>
            <a:r>
              <a:rPr lang="en-GB" dirty="0"/>
              <a:t> o  </a:t>
            </a:r>
            <a:r>
              <a:rPr lang="en-GB" dirty="0" err="1"/>
              <a:t>nosso</a:t>
            </a:r>
            <a:r>
              <a:rPr lang="en-GB" dirty="0"/>
              <a:t> </a:t>
            </a:r>
            <a:r>
              <a:rPr lang="en-GB" dirty="0" err="1"/>
              <a:t>modelo</a:t>
            </a:r>
            <a:r>
              <a:rPr lang="en-GB" dirty="0"/>
              <a:t> de </a:t>
            </a:r>
            <a:r>
              <a:rPr lang="en-GB" dirty="0" err="1"/>
              <a:t>negócio</a:t>
            </a:r>
            <a:r>
              <a:rPr lang="en-GB" dirty="0"/>
              <a:t> o </a:t>
            </a:r>
            <a:r>
              <a:rPr lang="en-GB" dirty="0" err="1"/>
              <a:t>mais</a:t>
            </a:r>
            <a:r>
              <a:rPr lang="en-GB" dirty="0"/>
              <a:t> </a:t>
            </a:r>
            <a:r>
              <a:rPr lang="en-GB" dirty="0" err="1"/>
              <a:t>possível</a:t>
            </a:r>
            <a:r>
              <a:rPr lang="en-GB" dirty="0"/>
              <a:t> do </a:t>
            </a:r>
            <a:r>
              <a:rPr lang="en-GB" dirty="0" err="1"/>
              <a:t>nosso</a:t>
            </a:r>
            <a:r>
              <a:rPr lang="en-GB" dirty="0"/>
              <a:t> segment de </a:t>
            </a:r>
            <a:r>
              <a:rPr lang="en-GB" dirty="0" err="1"/>
              <a:t>cliente</a:t>
            </a:r>
            <a:r>
              <a:rPr lang="en-GB" dirty="0"/>
              <a:t> </a:t>
            </a:r>
            <a:r>
              <a:rPr lang="en-GB" dirty="0" err="1"/>
              <a:t>alvo</a:t>
            </a:r>
            <a:r>
              <a:rPr lang="en-GB" dirty="0"/>
              <a:t>.</a:t>
            </a:r>
          </a:p>
          <a:p>
            <a:pPr marL="171450" indent="-171450">
              <a:buFont typeface="Arial" panose="020B0604020202020204" pitchFamily="34" charset="0"/>
              <a:buChar char="•"/>
            </a:pPr>
            <a:r>
              <a:rPr lang="en-GB" dirty="0" err="1"/>
              <a:t>Falámos</a:t>
            </a:r>
            <a:r>
              <a:rPr lang="en-GB" dirty="0"/>
              <a:t> </a:t>
            </a:r>
            <a:r>
              <a:rPr lang="en-GB" dirty="0" err="1"/>
              <a:t>também</a:t>
            </a:r>
            <a:r>
              <a:rPr lang="en-GB" dirty="0"/>
              <a:t> que </a:t>
            </a:r>
            <a:r>
              <a:rPr lang="en-GB" dirty="0" err="1"/>
              <a:t>esta</a:t>
            </a:r>
            <a:r>
              <a:rPr lang="en-GB" dirty="0"/>
              <a:t> </a:t>
            </a:r>
            <a:r>
              <a:rPr lang="en-GB" dirty="0" err="1"/>
              <a:t>identificação</a:t>
            </a:r>
            <a:r>
              <a:rPr lang="en-GB" dirty="0"/>
              <a:t> e </a:t>
            </a:r>
            <a:r>
              <a:rPr lang="en-GB" dirty="0" err="1"/>
              <a:t>validação</a:t>
            </a:r>
            <a:r>
              <a:rPr lang="en-GB" dirty="0"/>
              <a:t> de clients, é </a:t>
            </a:r>
            <a:r>
              <a:rPr lang="en-GB" dirty="0" err="1"/>
              <a:t>feita</a:t>
            </a:r>
            <a:r>
              <a:rPr lang="en-GB" dirty="0"/>
              <a:t> </a:t>
            </a:r>
            <a:r>
              <a:rPr lang="en-GB" dirty="0" err="1"/>
              <a:t>através</a:t>
            </a:r>
            <a:r>
              <a:rPr lang="en-GB" dirty="0"/>
              <a:t> da </a:t>
            </a:r>
            <a:r>
              <a:rPr lang="en-GB" dirty="0" err="1"/>
              <a:t>formulação</a:t>
            </a:r>
            <a:r>
              <a:rPr lang="en-GB" dirty="0"/>
              <a:t>, teste e </a:t>
            </a:r>
            <a:r>
              <a:rPr lang="en-GB" dirty="0" err="1"/>
              <a:t>validação</a:t>
            </a:r>
            <a:r>
              <a:rPr lang="en-GB" dirty="0"/>
              <a:t> de </a:t>
            </a:r>
            <a:r>
              <a:rPr lang="en-GB" dirty="0" err="1"/>
              <a:t>hipóteses</a:t>
            </a:r>
            <a:r>
              <a:rPr lang="en-GB" dirty="0"/>
              <a:t>, </a:t>
            </a:r>
            <a:r>
              <a:rPr lang="en-GB" dirty="0" err="1"/>
              <a:t>muito</a:t>
            </a:r>
            <a:r>
              <a:rPr lang="en-GB" dirty="0"/>
              <a:t> à </a:t>
            </a:r>
            <a:r>
              <a:rPr lang="en-GB" dirty="0" err="1"/>
              <a:t>semelhança</a:t>
            </a:r>
            <a:r>
              <a:rPr lang="en-GB" dirty="0"/>
              <a:t> com o </a:t>
            </a:r>
            <a:r>
              <a:rPr lang="en-GB" dirty="0" err="1"/>
              <a:t>método</a:t>
            </a:r>
            <a:r>
              <a:rPr lang="en-GB" dirty="0"/>
              <a:t> </a:t>
            </a:r>
            <a:r>
              <a:rPr lang="en-GB" dirty="0" err="1"/>
              <a:t>cientifico</a:t>
            </a:r>
            <a:endParaRPr lang="en-GB" dirty="0"/>
          </a:p>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5</a:t>
            </a:fld>
            <a:endParaRPr lang="en-US"/>
          </a:p>
        </p:txBody>
      </p:sp>
    </p:spTree>
    <p:extLst>
      <p:ext uri="{BB962C8B-B14F-4D97-AF65-F5344CB8AC3E}">
        <p14:creationId xmlns:p14="http://schemas.microsoft.com/office/powerpoint/2010/main" val="30508639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54</a:t>
            </a:fld>
            <a:endParaRPr lang="en-US"/>
          </a:p>
        </p:txBody>
      </p:sp>
    </p:spTree>
    <p:extLst>
      <p:ext uri="{BB962C8B-B14F-4D97-AF65-F5344CB8AC3E}">
        <p14:creationId xmlns:p14="http://schemas.microsoft.com/office/powerpoint/2010/main" val="2385886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58</a:t>
            </a:fld>
            <a:endParaRPr lang="en-US"/>
          </a:p>
        </p:txBody>
      </p:sp>
    </p:spTree>
    <p:extLst>
      <p:ext uri="{BB962C8B-B14F-4D97-AF65-F5344CB8AC3E}">
        <p14:creationId xmlns:p14="http://schemas.microsoft.com/office/powerpoint/2010/main" val="2042296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59</a:t>
            </a:fld>
            <a:endParaRPr lang="en-US"/>
          </a:p>
        </p:txBody>
      </p:sp>
    </p:spTree>
    <p:extLst>
      <p:ext uri="{BB962C8B-B14F-4D97-AF65-F5344CB8AC3E}">
        <p14:creationId xmlns:p14="http://schemas.microsoft.com/office/powerpoint/2010/main" val="33339772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62</a:t>
            </a:fld>
            <a:endParaRPr lang="en-US"/>
          </a:p>
        </p:txBody>
      </p:sp>
    </p:spTree>
    <p:extLst>
      <p:ext uri="{BB962C8B-B14F-4D97-AF65-F5344CB8AC3E}">
        <p14:creationId xmlns:p14="http://schemas.microsoft.com/office/powerpoint/2010/main" val="4186707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65</a:t>
            </a:fld>
            <a:endParaRPr lang="en-US"/>
          </a:p>
        </p:txBody>
      </p:sp>
    </p:spTree>
    <p:extLst>
      <p:ext uri="{BB962C8B-B14F-4D97-AF65-F5344CB8AC3E}">
        <p14:creationId xmlns:p14="http://schemas.microsoft.com/office/powerpoint/2010/main" val="23948106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66</a:t>
            </a:fld>
            <a:endParaRPr lang="en-US"/>
          </a:p>
        </p:txBody>
      </p:sp>
    </p:spTree>
    <p:extLst>
      <p:ext uri="{BB962C8B-B14F-4D97-AF65-F5344CB8AC3E}">
        <p14:creationId xmlns:p14="http://schemas.microsoft.com/office/powerpoint/2010/main" val="2466662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88B0A4-54D1-2D47-8CA3-FE5084CF3C62}" type="slidenum">
              <a:rPr lang="en-GB" smtClean="0"/>
              <a:pPr/>
              <a:t>67</a:t>
            </a:fld>
            <a:endParaRPr lang="en-GB"/>
          </a:p>
        </p:txBody>
      </p:sp>
    </p:spTree>
    <p:extLst>
      <p:ext uri="{BB962C8B-B14F-4D97-AF65-F5344CB8AC3E}">
        <p14:creationId xmlns:p14="http://schemas.microsoft.com/office/powerpoint/2010/main" val="2737138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200" b="0" i="0" u="none" strike="noStrike" kern="1200" baseline="0" noProof="0" dirty="0">
                <a:solidFill>
                  <a:schemeClr val="tx1"/>
                </a:solidFill>
                <a:latin typeface="+mn-lt"/>
                <a:ea typeface="+mn-ea"/>
                <a:cs typeface="+mn-cs"/>
              </a:rPr>
              <a:t>Assim Inovação bem sucedida necessita de se conhecer muito bem os nossos clients.</a:t>
            </a:r>
          </a:p>
          <a:p>
            <a:r>
              <a:rPr lang="pt-PT" sz="1200" b="0" i="0" u="none" strike="noStrike" kern="1200" baseline="0" noProof="0" dirty="0">
                <a:solidFill>
                  <a:schemeClr val="tx1"/>
                </a:solidFill>
                <a:latin typeface="+mn-lt"/>
                <a:ea typeface="+mn-ea"/>
                <a:cs typeface="+mn-cs"/>
              </a:rPr>
              <a:t>Muitas empresas investem muito em estudos de mercado e acabam por negligenciar a perspectiva dos seus clientes ao desenharem produtos e/ou serviços e modelos de negócio..</a:t>
            </a:r>
          </a:p>
          <a:p>
            <a:endParaRPr lang="pt-PT" sz="1200" b="0" i="0" u="none" strike="noStrike" kern="1200" baseline="0" noProof="0" dirty="0">
              <a:solidFill>
                <a:schemeClr val="tx1"/>
              </a:solidFill>
              <a:latin typeface="+mn-lt"/>
              <a:ea typeface="+mn-ea"/>
              <a:cs typeface="+mn-cs"/>
            </a:endParaRPr>
          </a:p>
          <a:p>
            <a:r>
              <a:rPr lang="pt-PT" sz="1200" b="0" i="0" u="none" strike="noStrike" kern="1200" baseline="0" noProof="0" dirty="0">
                <a:solidFill>
                  <a:schemeClr val="tx1"/>
                </a:solidFill>
                <a:latin typeface="+mn-lt"/>
                <a:ea typeface="+mn-ea"/>
                <a:cs typeface="+mn-cs"/>
              </a:rPr>
              <a:t>Ao ver-se o negócio pela perspectiva do cliente até podemos encontrar oportunidades completamente novas.</a:t>
            </a:r>
          </a:p>
          <a:p>
            <a:endParaRPr lang="pt-PT" sz="1200" b="0" i="0" u="none" strike="noStrike" kern="1200" baseline="0" noProof="0" dirty="0">
              <a:solidFill>
                <a:schemeClr val="tx1"/>
              </a:solidFill>
              <a:latin typeface="+mn-lt"/>
              <a:ea typeface="+mn-ea"/>
              <a:cs typeface="+mn-cs"/>
            </a:endParaRPr>
          </a:p>
          <a:p>
            <a:r>
              <a:rPr lang="pt-PT" sz="1200" b="0" i="0" u="none" strike="noStrike" kern="1200" baseline="0" noProof="0" dirty="0">
                <a:solidFill>
                  <a:schemeClr val="tx1"/>
                </a:solidFill>
                <a:latin typeface="+mn-lt"/>
                <a:ea typeface="+mn-ea"/>
                <a:cs typeface="+mn-cs"/>
              </a:rPr>
              <a:t>Um exemplo de uma empresa que percebeu primeiro os seus clients e adaptou o seu negócio à necessidade e vontades dos seus clients foi a Apple, no lançamento do iPOD.</a:t>
            </a:r>
          </a:p>
          <a:p>
            <a:r>
              <a:rPr lang="pt-PT" sz="1200" b="0" i="0" u="none" strike="noStrike" kern="1200" baseline="0" noProof="0" dirty="0">
                <a:solidFill>
                  <a:schemeClr val="tx1"/>
                </a:solidFill>
                <a:latin typeface="+mn-lt"/>
                <a:ea typeface="+mn-ea"/>
                <a:cs typeface="+mn-cs"/>
              </a:rPr>
              <a:t>Estavávamos numa altura em que os downloads ilegais de música e de outros conteúdos estavam sempre a aumentar e muitas das empresas de música achavam que ninguém iria querer pagar para ouvir música online. Mas o que a Apple percebeu foi que os consumidores não se importavam de pagar se tivessem uma forma fácil de procurar, encontrar, download, e ouvir conteúdos digitais, incluindo música.  E foi exactamente esse serviço que a a Apple forneceu aos seus clientes: lançou mais do que um serviço, mas uma experiência de música para os seus clients- lançou o iTunes e o Ipod. E com esta proposta de valor, passou a dominar o mercado online de musica digital</a:t>
            </a:r>
          </a:p>
          <a:p>
            <a:endParaRPr lang="pt-PT" sz="1200" b="0" i="0" u="none" strike="noStrike" kern="1200" baseline="0" noProof="0" dirty="0">
              <a:solidFill>
                <a:schemeClr val="tx1"/>
              </a:solidFill>
              <a:latin typeface="+mn-lt"/>
              <a:ea typeface="+mn-ea"/>
              <a:cs typeface="+mn-cs"/>
            </a:endParaRPr>
          </a:p>
          <a:p>
            <a:r>
              <a:rPr lang="pt-PT" sz="1200" b="0" i="0" u="none" strike="noStrike" kern="1200" baseline="0" noProof="0" dirty="0">
                <a:solidFill>
                  <a:schemeClr val="tx1"/>
                </a:solidFill>
                <a:latin typeface="+mn-lt"/>
                <a:ea typeface="+mn-ea"/>
                <a:cs typeface="+mn-cs"/>
              </a:rPr>
              <a:t>Isto não significa que a validação do cliente é a única fonte por onde começar um modelo de negócio. Mas significa sim que devemos ter em conta a perspectiva do cliente ao desenhar o modelo de negócio</a:t>
            </a:r>
          </a:p>
          <a:p>
            <a:endParaRPr lang="pt-PT" sz="1200" b="0" i="0" u="none" strike="noStrike" kern="1200" baseline="0" noProof="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6</a:t>
            </a:fld>
            <a:endParaRPr lang="en-US"/>
          </a:p>
        </p:txBody>
      </p:sp>
    </p:spTree>
    <p:extLst>
      <p:ext uri="{BB962C8B-B14F-4D97-AF65-F5344CB8AC3E}">
        <p14:creationId xmlns:p14="http://schemas.microsoft.com/office/powerpoint/2010/main" val="120306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noProof="0" dirty="0"/>
              <a:t>E para falar com clients e retirar o máximo dessas conversas existe outra ferramenta, chamada de empathy map</a:t>
            </a:r>
          </a:p>
          <a:p>
            <a:r>
              <a:rPr lang="pt-PT" noProof="0" dirty="0"/>
              <a:t>Esta ferramenta ajuda a fazer o sketch dos perfis de clients, desenvolvida pela empresa </a:t>
            </a:r>
            <a:r>
              <a:rPr lang="pt-PT" sz="1200" b="0" i="0" u="none" strike="noStrike" kern="1200" baseline="0" noProof="0" dirty="0">
                <a:solidFill>
                  <a:schemeClr val="tx1"/>
                </a:solidFill>
                <a:latin typeface="+mn-lt"/>
                <a:ea typeface="+mn-ea"/>
                <a:cs typeface="+mn-cs"/>
              </a:rPr>
              <a:t>XPLANE.</a:t>
            </a:r>
          </a:p>
          <a:p>
            <a:r>
              <a:rPr lang="pt-PT" sz="1200" b="0" i="0" u="none" strike="noStrike" kern="1200" baseline="0" noProof="0" dirty="0">
                <a:solidFill>
                  <a:schemeClr val="tx1"/>
                </a:solidFill>
                <a:latin typeface="+mn-lt"/>
                <a:ea typeface="+mn-ea"/>
                <a:cs typeface="+mn-cs"/>
              </a:rPr>
              <a:t>O empathy map permite ir mais além do que mapear a demografia dos clients (idade, género, etc) mas sim perceber o seu ambiente, comportamento, preocupações e aspirações.</a:t>
            </a:r>
          </a:p>
          <a:p>
            <a:r>
              <a:rPr lang="pt-PT" sz="1200" b="0" i="0" u="none" strike="noStrike" kern="1200" baseline="0" noProof="0" dirty="0">
                <a:solidFill>
                  <a:schemeClr val="tx1"/>
                </a:solidFill>
                <a:latin typeface="+mn-lt"/>
                <a:ea typeface="+mn-ea"/>
                <a:cs typeface="+mn-cs"/>
              </a:rPr>
              <a:t>Este mapeamento permite-nos desenhar um business model mais forte, porque um bom perfil de clients permite-nos desenvolver Propostas de Valor mais fortes, formas mais convenientes de chegar aos clients e desenvolver melhores formas de nos relacionarmos com os clients.</a:t>
            </a:r>
          </a:p>
          <a:p>
            <a:endParaRPr lang="pt-PT" sz="1200" b="0" i="0" u="none" strike="noStrike" kern="1200" baseline="0" noProof="0" dirty="0">
              <a:solidFill>
                <a:schemeClr val="tx1"/>
              </a:solidFill>
              <a:latin typeface="+mn-lt"/>
              <a:ea typeface="+mn-ea"/>
              <a:cs typeface="+mn-cs"/>
            </a:endParaRPr>
          </a:p>
          <a:p>
            <a:r>
              <a:rPr lang="pt-PT" sz="1200" b="0" i="0" u="none" strike="noStrike" kern="1200" baseline="0" noProof="0" dirty="0">
                <a:solidFill>
                  <a:schemeClr val="tx1"/>
                </a:solidFill>
                <a:latin typeface="+mn-lt"/>
                <a:ea typeface="+mn-ea"/>
                <a:cs typeface="+mn-cs"/>
              </a:rPr>
              <a:t>Como funciona?</a:t>
            </a:r>
          </a:p>
          <a:p>
            <a:r>
              <a:rPr lang="pt-PT" sz="1200" b="0" i="0" u="none" strike="noStrike" kern="1200" baseline="0" noProof="0" dirty="0">
                <a:solidFill>
                  <a:schemeClr val="tx1"/>
                </a:solidFill>
                <a:latin typeface="+mn-lt"/>
                <a:ea typeface="+mn-ea"/>
                <a:cs typeface="+mn-cs"/>
              </a:rPr>
              <a:t>Primeiro identificam todos os potenciais segmentos de clients. Para os candidatos a clients mais promissores desenham um perfil para cada segmento</a:t>
            </a:r>
          </a:p>
          <a:p>
            <a:r>
              <a:rPr lang="pt-PT" sz="1200" b="0" i="1" u="none" strike="noStrike" kern="1200" baseline="0" noProof="0" dirty="0">
                <a:solidFill>
                  <a:schemeClr val="tx1"/>
                </a:solidFill>
                <a:latin typeface="+mn-lt"/>
                <a:ea typeface="+mn-ea"/>
                <a:cs typeface="+mn-cs"/>
              </a:rPr>
              <a:t>Primeiro deem um nome ao segment e algumas caracteristicas demograficas (idade, genero, rendimento, etc)</a:t>
            </a:r>
          </a:p>
          <a:p>
            <a:r>
              <a:rPr lang="pt-PT" sz="1200" b="0" i="1" u="none" strike="noStrike" kern="1200" baseline="0" noProof="0" dirty="0">
                <a:solidFill>
                  <a:schemeClr val="tx1"/>
                </a:solidFill>
                <a:latin typeface="+mn-lt"/>
                <a:ea typeface="+mn-ea"/>
                <a:cs typeface="+mn-cs"/>
              </a:rPr>
              <a:t>E depois façam as seguintes perguntas:</a:t>
            </a:r>
          </a:p>
          <a:p>
            <a:r>
              <a:rPr lang="pt-PT" sz="1200" b="0" i="1" u="none" strike="noStrike" kern="1200" baseline="0" noProof="0" dirty="0">
                <a:solidFill>
                  <a:schemeClr val="tx1"/>
                </a:solidFill>
                <a:latin typeface="+mn-lt"/>
                <a:ea typeface="+mn-ea"/>
                <a:cs typeface="+mn-cs"/>
              </a:rPr>
              <a:t>1- o que é que o cliente vê no seu ambiente? </a:t>
            </a:r>
            <a:endParaRPr lang="pt-PT" sz="1200" b="0" i="0" u="none" strike="noStrike" kern="1200" baseline="0" noProof="0" dirty="0">
              <a:solidFill>
                <a:schemeClr val="tx1"/>
              </a:solidFill>
              <a:latin typeface="+mn-lt"/>
              <a:ea typeface="+mn-ea"/>
              <a:cs typeface="+mn-cs"/>
            </a:endParaRPr>
          </a:p>
          <a:p>
            <a:r>
              <a:rPr lang="pt-PT" sz="1200" b="0" i="0" u="none" strike="noStrike" kern="1200" baseline="0" noProof="0" dirty="0">
                <a:solidFill>
                  <a:schemeClr val="tx1"/>
                </a:solidFill>
                <a:latin typeface="+mn-lt"/>
                <a:ea typeface="+mn-ea"/>
                <a:cs typeface="+mn-cs"/>
              </a:rPr>
              <a:t>2 – o que é que ouve? Descrever como o cliente influencia o cliente</a:t>
            </a:r>
          </a:p>
          <a:p>
            <a:r>
              <a:rPr lang="pt-PT" sz="1200" b="0" i="0" u="none" strike="noStrike" kern="1200" baseline="0" noProof="0" dirty="0">
                <a:solidFill>
                  <a:schemeClr val="tx1"/>
                </a:solidFill>
                <a:latin typeface="+mn-lt"/>
                <a:ea typeface="+mn-ea"/>
                <a:cs typeface="+mn-cs"/>
              </a:rPr>
              <a:t>3- o que é que o cliente realmente pensa e sente? Tentem mapear o que vai na cabeça do cliente </a:t>
            </a:r>
          </a:p>
          <a:p>
            <a:r>
              <a:rPr lang="pt-PT" sz="1200" b="0" i="0" u="none" strike="noStrike" kern="1200" baseline="0" noProof="0" dirty="0">
                <a:solidFill>
                  <a:schemeClr val="tx1"/>
                </a:solidFill>
                <a:latin typeface="+mn-lt"/>
                <a:ea typeface="+mn-ea"/>
                <a:cs typeface="+mn-cs"/>
              </a:rPr>
              <a:t>4 – imaginar o que o cliente poderá dizer ou como se poderá comportar em público</a:t>
            </a:r>
          </a:p>
          <a:p>
            <a:r>
              <a:rPr lang="pt-PT" sz="1200" b="0" i="0" u="none" strike="noStrike" kern="1200" baseline="0" noProof="0" dirty="0">
                <a:solidFill>
                  <a:schemeClr val="tx1"/>
                </a:solidFill>
                <a:latin typeface="+mn-lt"/>
                <a:ea typeface="+mn-ea"/>
                <a:cs typeface="+mn-cs"/>
              </a:rPr>
              <a:t>5 – qual é a Pain/Problema, do cliente</a:t>
            </a:r>
          </a:p>
          <a:p>
            <a:r>
              <a:rPr lang="pt-PT" sz="1200" b="0" i="0" u="none" strike="noStrike" kern="1200" baseline="0" noProof="0" dirty="0">
                <a:solidFill>
                  <a:schemeClr val="tx1"/>
                </a:solidFill>
                <a:latin typeface="+mn-lt"/>
                <a:ea typeface="+mn-ea"/>
                <a:cs typeface="+mn-cs"/>
              </a:rPr>
              <a:t>6 – qual é o ganho que o cliente pretende obter </a:t>
            </a:r>
            <a:endParaRPr lang="pt-PT" noProof="0" dirty="0"/>
          </a:p>
        </p:txBody>
      </p:sp>
      <p:sp>
        <p:nvSpPr>
          <p:cNvPr id="4" name="Slide Number Placeholder 3"/>
          <p:cNvSpPr>
            <a:spLocks noGrp="1"/>
          </p:cNvSpPr>
          <p:nvPr>
            <p:ph type="sldNum" sz="quarter" idx="5"/>
          </p:nvPr>
        </p:nvSpPr>
        <p:spPr/>
        <p:txBody>
          <a:bodyPr/>
          <a:lstStyle/>
          <a:p>
            <a:fld id="{13CE3F60-5C8F-E644-8A95-F6891A9E724F}" type="slidenum">
              <a:rPr lang="en-US" smtClean="0"/>
              <a:t>7</a:t>
            </a:fld>
            <a:endParaRPr lang="en-US"/>
          </a:p>
        </p:txBody>
      </p:sp>
    </p:spTree>
    <p:extLst>
      <p:ext uri="{BB962C8B-B14F-4D97-AF65-F5344CB8AC3E}">
        <p14:creationId xmlns:p14="http://schemas.microsoft.com/office/powerpoint/2010/main" val="1647337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 agora </a:t>
            </a:r>
            <a:r>
              <a:rPr lang="en-GB" dirty="0" err="1"/>
              <a:t>passando</a:t>
            </a:r>
            <a:r>
              <a:rPr lang="en-GB" dirty="0"/>
              <a:t> para a </a:t>
            </a:r>
            <a:r>
              <a:rPr lang="en-GB" dirty="0" err="1"/>
              <a:t>Proposta</a:t>
            </a:r>
            <a:r>
              <a:rPr lang="en-GB" dirty="0"/>
              <a:t> de </a:t>
            </a:r>
            <a:r>
              <a:rPr lang="en-GB" dirty="0" err="1"/>
              <a:t>valor</a:t>
            </a:r>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8</a:t>
            </a:fld>
            <a:endParaRPr lang="en-US"/>
          </a:p>
        </p:txBody>
      </p:sp>
    </p:spTree>
    <p:extLst>
      <p:ext uri="{BB962C8B-B14F-4D97-AF65-F5344CB8AC3E}">
        <p14:creationId xmlns:p14="http://schemas.microsoft.com/office/powerpoint/2010/main" val="2071894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CE3F60-5C8F-E644-8A95-F6891A9E724F}" type="slidenum">
              <a:rPr lang="en-US" smtClean="0"/>
              <a:t>9</a:t>
            </a:fld>
            <a:endParaRPr lang="en-US"/>
          </a:p>
        </p:txBody>
      </p:sp>
    </p:spTree>
    <p:extLst>
      <p:ext uri="{BB962C8B-B14F-4D97-AF65-F5344CB8AC3E}">
        <p14:creationId xmlns:p14="http://schemas.microsoft.com/office/powerpoint/2010/main" val="492041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a:t>Click to edit Master subtitle style</a:t>
            </a:r>
            <a:endParaRPr kumimoji="0" lang="en-US"/>
          </a:p>
        </p:txBody>
      </p:sp>
      <p:sp>
        <p:nvSpPr>
          <p:cNvPr id="30" name="Date Placeholder 29"/>
          <p:cNvSpPr>
            <a:spLocks noGrp="1"/>
          </p:cNvSpPr>
          <p:nvPr>
            <p:ph type="dt" sz="half" idx="10"/>
          </p:nvPr>
        </p:nvSpPr>
        <p:spPr/>
        <p:txBody>
          <a:bodyPr/>
          <a:lstStyle/>
          <a:p>
            <a:fld id="{E637BB6B-EE1B-48FB-8575-0D55C373DE88}" type="datetimeFigureOut">
              <a:rPr lang="en-US" smtClean="0"/>
              <a:pPr/>
              <a:t>3/23/2020</a:t>
            </a:fld>
            <a:endParaRPr lang="en-US"/>
          </a:p>
        </p:txBody>
      </p:sp>
      <p:sp>
        <p:nvSpPr>
          <p:cNvPr id="19" name="Footer Placeholder 18"/>
          <p:cNvSpPr>
            <a:spLocks noGrp="1"/>
          </p:cNvSpPr>
          <p:nvPr>
            <p:ph type="ftr" sz="quarter" idx="11"/>
          </p:nvPr>
        </p:nvSpPr>
        <p:spPr/>
        <p:txBody>
          <a:bodyPr/>
          <a:lstStyle/>
          <a:p>
            <a:endParaRPr kumimoji="0" lang="en-US"/>
          </a:p>
        </p:txBody>
      </p:sp>
      <p:sp>
        <p:nvSpPr>
          <p:cNvPr id="27" name="Slide Number Placeholder 26"/>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P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3/23/2020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pt-PT"/>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3/23/2020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a:t>Click to edit Master subtitle style</a:t>
            </a:r>
            <a:endParaRPr kumimoji="0" lang="en-US"/>
          </a:p>
        </p:txBody>
      </p:sp>
      <p:sp>
        <p:nvSpPr>
          <p:cNvPr id="30" name="Date Placeholder 29"/>
          <p:cNvSpPr>
            <a:spLocks noGrp="1"/>
          </p:cNvSpPr>
          <p:nvPr>
            <p:ph type="dt" sz="half" idx="10"/>
          </p:nvPr>
        </p:nvSpPr>
        <p:spPr/>
        <p:txBody>
          <a:bodyPr/>
          <a:lstStyle/>
          <a:p>
            <a:fld id="{89602FAB-EA37-47E3-B9DD-8E87123EB3C7}" type="datetime1">
              <a:rPr lang="en-US" smtClean="0">
                <a:solidFill>
                  <a:srgbClr val="3B3B3B">
                    <a:shade val="50000"/>
                  </a:srgbClr>
                </a:solidFill>
                <a:latin typeface="Arial"/>
              </a:rPr>
              <a:pPr/>
              <a:t>3/23/2020</a:t>
            </a:fld>
            <a:endParaRPr lang="en-US">
              <a:solidFill>
                <a:srgbClr val="3B3B3B">
                  <a:shade val="50000"/>
                </a:srgbClr>
              </a:solidFill>
              <a:latin typeface="Arial"/>
            </a:endParaRPr>
          </a:p>
        </p:txBody>
      </p:sp>
      <p:sp>
        <p:nvSpPr>
          <p:cNvPr id="19" name="Footer Placeholder 18"/>
          <p:cNvSpPr>
            <a:spLocks noGrp="1"/>
          </p:cNvSpPr>
          <p:nvPr>
            <p:ph type="ftr" sz="quarter" idx="11"/>
          </p:nvPr>
        </p:nvSpPr>
        <p:spPr/>
        <p:txBody>
          <a:bodyPr/>
          <a:lstStyle/>
          <a:p>
            <a:endParaRPr lang="en-US">
              <a:solidFill>
                <a:srgbClr val="3B3B3B">
                  <a:shade val="50000"/>
                </a:srgbClr>
              </a:solidFill>
              <a:latin typeface="Arial"/>
            </a:endParaRPr>
          </a:p>
        </p:txBody>
      </p:sp>
      <p:sp>
        <p:nvSpPr>
          <p:cNvPr id="27" name="Slide Number Placeholder 26"/>
          <p:cNvSpPr>
            <a:spLocks noGrp="1"/>
          </p:cNvSpPr>
          <p:nvPr>
            <p:ph type="sldNum" sz="quarter" idx="12"/>
          </p:nvPr>
        </p:nvSpPr>
        <p:spPr/>
        <p:txBody>
          <a:bodyPr/>
          <a:lstStyle/>
          <a:p>
            <a:fld id="{91AF2B4D-6B12-4EDF-87BB-2B55CECB6611}" type="slidenum">
              <a:rPr lang="en-US" smtClean="0">
                <a:solidFill>
                  <a:srgbClr val="3B3B3B">
                    <a:shade val="50000"/>
                  </a:srgbClr>
                </a:solidFill>
                <a:latin typeface="Arial"/>
              </a:rPr>
              <a:pPr/>
              <a:t>‹#›</a:t>
            </a:fld>
            <a:endParaRPr lang="en-US">
              <a:solidFill>
                <a:srgbClr val="3B3B3B">
                  <a:shade val="50000"/>
                </a:srgbClr>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pt-P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3/23/2020</a:t>
            </a:fld>
            <a:endParaRPr lang="en-GB">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GB">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a:t>
            </a:fld>
            <a:endParaRPr lang="en-GB">
              <a:solidFill>
                <a:srgbClr val="3B3B3B">
                  <a:shade val="50000"/>
                </a:srgbClr>
              </a:solidFill>
              <a:latin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srgbClr val="3B3B3B">
                    <a:shade val="50000"/>
                  </a:srgbClr>
                </a:solidFill>
                <a:latin typeface="Arial"/>
              </a:rPr>
              <a:pPr/>
              <a:t>3/23/2020</a:t>
            </a:fld>
            <a:endParaRPr lang="en-US">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US">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srgbClr val="3B3B3B">
                    <a:shade val="50000"/>
                  </a:srgbClr>
                </a:solidFill>
                <a:latin typeface="Arial"/>
              </a:rPr>
              <a:pPr/>
              <a:t>‹#›</a:t>
            </a:fld>
            <a:endParaRPr lang="en-US">
              <a:solidFill>
                <a:srgbClr val="3B3B3B">
                  <a:shade val="50000"/>
                </a:srgbClr>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pt-PT"/>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3/23/2020</a:t>
            </a:fld>
            <a:endParaRPr lang="en-GB">
              <a:solidFill>
                <a:srgbClr val="3B3B3B">
                  <a:shade val="50000"/>
                </a:srgbClr>
              </a:solidFill>
              <a:latin typeface="Arial"/>
            </a:endParaRPr>
          </a:p>
        </p:txBody>
      </p:sp>
      <p:sp>
        <p:nvSpPr>
          <p:cNvPr id="6" name="Footer Placeholder 5"/>
          <p:cNvSpPr>
            <a:spLocks noGrp="1"/>
          </p:cNvSpPr>
          <p:nvPr>
            <p:ph type="ftr" sz="quarter" idx="11"/>
          </p:nvPr>
        </p:nvSpPr>
        <p:spPr/>
        <p:txBody>
          <a:bodyPr/>
          <a:lstStyle/>
          <a:p>
            <a:endParaRPr lang="en-GB">
              <a:solidFill>
                <a:srgbClr val="3B3B3B">
                  <a:shade val="50000"/>
                </a:srgbClr>
              </a:solidFill>
              <a:latin typeface="Arial"/>
            </a:endParaRPr>
          </a:p>
        </p:txBody>
      </p:sp>
      <p:sp>
        <p:nvSpPr>
          <p:cNvPr id="7" name="Slide Number Placeholder 6"/>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a:t>
            </a:fld>
            <a:endParaRPr lang="en-GB">
              <a:solidFill>
                <a:srgbClr val="3B3B3B">
                  <a:shade val="50000"/>
                </a:srgbClr>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3/23/2020</a:t>
            </a:fld>
            <a:endParaRPr lang="en-GB">
              <a:solidFill>
                <a:srgbClr val="3B3B3B">
                  <a:shade val="50000"/>
                </a:srgbClr>
              </a:solidFill>
              <a:latin typeface="Arial"/>
            </a:endParaRPr>
          </a:p>
        </p:txBody>
      </p:sp>
      <p:sp>
        <p:nvSpPr>
          <p:cNvPr id="8" name="Footer Placeholder 7"/>
          <p:cNvSpPr>
            <a:spLocks noGrp="1"/>
          </p:cNvSpPr>
          <p:nvPr>
            <p:ph type="ftr" sz="quarter" idx="11"/>
          </p:nvPr>
        </p:nvSpPr>
        <p:spPr/>
        <p:txBody>
          <a:bodyPr/>
          <a:lstStyle/>
          <a:p>
            <a:endParaRPr lang="en-GB">
              <a:solidFill>
                <a:srgbClr val="3B3B3B">
                  <a:shade val="50000"/>
                </a:srgbClr>
              </a:solidFill>
              <a:latin typeface="Arial"/>
            </a:endParaRPr>
          </a:p>
        </p:txBody>
      </p:sp>
      <p:sp>
        <p:nvSpPr>
          <p:cNvPr id="9" name="Slide Number Placeholder 8"/>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a:t>
            </a:fld>
            <a:endParaRPr lang="en-GB">
              <a:solidFill>
                <a:srgbClr val="3B3B3B">
                  <a:shade val="50000"/>
                </a:srgbClr>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pt-PT"/>
              <a:t>Click to edit Master title style</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3/23/2020</a:t>
            </a:fld>
            <a:endParaRPr lang="en-GB">
              <a:solidFill>
                <a:srgbClr val="3B3B3B">
                  <a:shade val="50000"/>
                </a:srgbClr>
              </a:solidFill>
              <a:latin typeface="Arial"/>
            </a:endParaRPr>
          </a:p>
        </p:txBody>
      </p:sp>
      <p:sp>
        <p:nvSpPr>
          <p:cNvPr id="8" name="Slide Number Placeholder 7"/>
          <p:cNvSpPr>
            <a:spLocks noGrp="1"/>
          </p:cNvSpPr>
          <p:nvPr>
            <p:ph type="sldNum" sz="quarter" idx="11"/>
          </p:nvPr>
        </p:nvSpPr>
        <p:spPr/>
        <p:txBody>
          <a:bodyPr/>
          <a:lstStyle/>
          <a:p>
            <a:fld id="{3BA10497-A30F-8341-AF29-D99621FED472}" type="slidenum">
              <a:rPr lang="en-GB" smtClean="0">
                <a:solidFill>
                  <a:srgbClr val="3B3B3B">
                    <a:shade val="50000"/>
                  </a:srgbClr>
                </a:solidFill>
                <a:latin typeface="Arial"/>
              </a:rPr>
              <a:pPr/>
              <a:t>‹#›</a:t>
            </a:fld>
            <a:endParaRPr lang="en-GB">
              <a:solidFill>
                <a:srgbClr val="3B3B3B">
                  <a:shade val="50000"/>
                </a:srgbClr>
              </a:solidFill>
              <a:latin typeface="Arial"/>
            </a:endParaRPr>
          </a:p>
        </p:txBody>
      </p:sp>
      <p:sp>
        <p:nvSpPr>
          <p:cNvPr id="9" name="Footer Placeholder 8"/>
          <p:cNvSpPr>
            <a:spLocks noGrp="1"/>
          </p:cNvSpPr>
          <p:nvPr>
            <p:ph type="ftr" sz="quarter" idx="12"/>
          </p:nvPr>
        </p:nvSpPr>
        <p:spPr/>
        <p:txBody>
          <a:bodyPr/>
          <a:lstStyle/>
          <a:p>
            <a:endParaRPr lang="en-GB">
              <a:solidFill>
                <a:srgbClr val="3B3B3B">
                  <a:shade val="50000"/>
                </a:srgbClr>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3/23/2020</a:t>
            </a:fld>
            <a:endParaRPr lang="en-GB">
              <a:solidFill>
                <a:srgbClr val="3B3B3B">
                  <a:shade val="50000"/>
                </a:srgbClr>
              </a:solidFill>
              <a:latin typeface="Arial"/>
            </a:endParaRPr>
          </a:p>
        </p:txBody>
      </p:sp>
      <p:sp>
        <p:nvSpPr>
          <p:cNvPr id="3" name="Footer Placeholder 2"/>
          <p:cNvSpPr>
            <a:spLocks noGrp="1"/>
          </p:cNvSpPr>
          <p:nvPr>
            <p:ph type="ftr" sz="quarter" idx="11"/>
          </p:nvPr>
        </p:nvSpPr>
        <p:spPr/>
        <p:txBody>
          <a:bodyPr/>
          <a:lstStyle/>
          <a:p>
            <a:endParaRPr lang="en-GB">
              <a:solidFill>
                <a:srgbClr val="3B3B3B">
                  <a:shade val="50000"/>
                </a:srgbClr>
              </a:solidFill>
              <a:latin typeface="Arial"/>
            </a:endParaRPr>
          </a:p>
        </p:txBody>
      </p:sp>
      <p:sp>
        <p:nvSpPr>
          <p:cNvPr id="4" name="Slide Number Placeholder 3"/>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a:t>
            </a:fld>
            <a:endParaRPr lang="en-GB">
              <a:solidFill>
                <a:srgbClr val="3B3B3B">
                  <a:shade val="50000"/>
                </a:srgbClr>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t-PT"/>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3/23/2020</a:t>
            </a:fld>
            <a:endParaRPr lang="en-GB">
              <a:solidFill>
                <a:srgbClr val="3B3B3B">
                  <a:shade val="50000"/>
                </a:srgbClr>
              </a:solidFill>
              <a:latin typeface="Arial"/>
            </a:endParaRPr>
          </a:p>
        </p:txBody>
      </p:sp>
      <p:sp>
        <p:nvSpPr>
          <p:cNvPr id="6" name="Footer Placeholder 5"/>
          <p:cNvSpPr>
            <a:spLocks noGrp="1"/>
          </p:cNvSpPr>
          <p:nvPr>
            <p:ph type="ftr" sz="quarter" idx="11"/>
          </p:nvPr>
        </p:nvSpPr>
        <p:spPr/>
        <p:txBody>
          <a:bodyPr/>
          <a:lstStyle/>
          <a:p>
            <a:endParaRPr lang="en-GB">
              <a:solidFill>
                <a:srgbClr val="3B3B3B">
                  <a:shade val="50000"/>
                </a:srgbClr>
              </a:solidFill>
              <a:latin typeface="Arial"/>
            </a:endParaRPr>
          </a:p>
        </p:txBody>
      </p:sp>
      <p:sp>
        <p:nvSpPr>
          <p:cNvPr id="7" name="Slide Number Placeholder 6"/>
          <p:cNvSpPr>
            <a:spLocks noGrp="1"/>
          </p:cNvSpPr>
          <p:nvPr>
            <p:ph type="sldNum" sz="quarter" idx="12"/>
          </p:nvPr>
        </p:nvSpPr>
        <p:spPr>
          <a:xfrm>
            <a:off x="8156448" y="6422064"/>
            <a:ext cx="762000" cy="365125"/>
          </a:xfrm>
        </p:spPr>
        <p:txBody>
          <a:bodyPr/>
          <a:lstStyle/>
          <a:p>
            <a:fld id="{3BA10497-A30F-8341-AF29-D99621FED472}" type="slidenum">
              <a:rPr lang="en-GB" smtClean="0">
                <a:solidFill>
                  <a:srgbClr val="3B3B3B">
                    <a:shade val="50000"/>
                  </a:srgbClr>
                </a:solidFill>
                <a:latin typeface="Arial"/>
              </a:rPr>
              <a:pPr/>
              <a:t>‹#›</a:t>
            </a:fld>
            <a:endParaRPr lang="en-GB">
              <a:solidFill>
                <a:srgbClr val="3B3B3B">
                  <a:shade val="50000"/>
                </a:srgbClr>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pt-P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3/23/2020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t-PT"/>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33768CCC-9859-AE40-A4AD-B1753705FB4C}" type="datetimeFigureOut">
              <a:rPr lang="en-US" smtClean="0">
                <a:solidFill>
                  <a:srgbClr val="3B3B3B">
                    <a:shade val="50000"/>
                  </a:srgbClr>
                </a:solidFill>
                <a:latin typeface="Arial"/>
              </a:rPr>
              <a:pPr/>
              <a:t>3/23/2020</a:t>
            </a:fld>
            <a:endParaRPr lang="en-GB">
              <a:solidFill>
                <a:srgbClr val="3B3B3B">
                  <a:shade val="50000"/>
                </a:srgbClr>
              </a:solidFill>
              <a:latin typeface="Arial"/>
            </a:endParaRPr>
          </a:p>
        </p:txBody>
      </p:sp>
      <p:sp>
        <p:nvSpPr>
          <p:cNvPr id="6" name="Footer Placeholder 5"/>
          <p:cNvSpPr>
            <a:spLocks noGrp="1"/>
          </p:cNvSpPr>
          <p:nvPr>
            <p:ph type="ftr" sz="quarter" idx="11"/>
          </p:nvPr>
        </p:nvSpPr>
        <p:spPr/>
        <p:txBody>
          <a:bodyPr/>
          <a:lstStyle/>
          <a:p>
            <a:endParaRPr lang="en-GB">
              <a:solidFill>
                <a:srgbClr val="3B3B3B">
                  <a:shade val="50000"/>
                </a:srgbClr>
              </a:solidFill>
              <a:latin typeface="Arial"/>
            </a:endParaRPr>
          </a:p>
        </p:txBody>
      </p:sp>
      <p:sp>
        <p:nvSpPr>
          <p:cNvPr id="7" name="Slide Number Placeholder 6"/>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a:t>
            </a:fld>
            <a:endParaRPr lang="en-GB">
              <a:solidFill>
                <a:srgbClr val="3B3B3B">
                  <a:shade val="50000"/>
                </a:srgbClr>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P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3/23/2020</a:t>
            </a:fld>
            <a:endParaRPr lang="en-GB">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GB">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a:t>
            </a:fld>
            <a:endParaRPr lang="en-GB">
              <a:solidFill>
                <a:srgbClr val="3B3B3B">
                  <a:shade val="50000"/>
                </a:srgbClr>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pt-PT"/>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3/23/2020</a:t>
            </a:fld>
            <a:endParaRPr lang="en-GB">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GB">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a:t>
            </a:fld>
            <a:endParaRPr lang="en-GB">
              <a:solidFill>
                <a:srgbClr val="3B3B3B">
                  <a:shade val="50000"/>
                </a:srgbClr>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GB"/>
          </a:p>
        </p:txBody>
      </p:sp>
      <p:sp>
        <p:nvSpPr>
          <p:cNvPr id="3" name="Date Placeholder 2"/>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3/23/2020</a:t>
            </a:fld>
            <a:endParaRPr lang="en-GB">
              <a:solidFill>
                <a:srgbClr val="3B3B3B">
                  <a:shade val="50000"/>
                </a:srgbClr>
              </a:solidFill>
              <a:latin typeface="Arial"/>
            </a:endParaRPr>
          </a:p>
        </p:txBody>
      </p:sp>
      <p:sp>
        <p:nvSpPr>
          <p:cNvPr id="4" name="Footer Placeholder 3"/>
          <p:cNvSpPr>
            <a:spLocks noGrp="1"/>
          </p:cNvSpPr>
          <p:nvPr>
            <p:ph type="ftr" sz="quarter" idx="11"/>
          </p:nvPr>
        </p:nvSpPr>
        <p:spPr/>
        <p:txBody>
          <a:bodyPr/>
          <a:lstStyle/>
          <a:p>
            <a:endParaRPr lang="en-GB">
              <a:solidFill>
                <a:srgbClr val="3B3B3B">
                  <a:shade val="50000"/>
                </a:srgbClr>
              </a:solidFill>
              <a:latin typeface="Arial"/>
            </a:endParaRPr>
          </a:p>
        </p:txBody>
      </p:sp>
      <p:sp>
        <p:nvSpPr>
          <p:cNvPr id="5" name="Slide Number Placeholder 4"/>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a:t>
            </a:fld>
            <a:endParaRPr lang="en-GB">
              <a:solidFill>
                <a:srgbClr val="3B3B3B">
                  <a:shade val="50000"/>
                </a:srgbClr>
              </a:solidFill>
              <a:latin typeface="Arial"/>
            </a:endParaRPr>
          </a:p>
        </p:txBody>
      </p:sp>
    </p:spTree>
    <p:extLst>
      <p:ext uri="{BB962C8B-B14F-4D97-AF65-F5344CB8AC3E}">
        <p14:creationId xmlns:p14="http://schemas.microsoft.com/office/powerpoint/2010/main" val="3742013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GB"/>
          </a:p>
        </p:txBody>
      </p:sp>
      <p:sp>
        <p:nvSpPr>
          <p:cNvPr id="3" name="Date Placeholder 2"/>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3/23/2020</a:t>
            </a:fld>
            <a:endParaRPr lang="en-GB">
              <a:solidFill>
                <a:srgbClr val="3B3B3B">
                  <a:shade val="50000"/>
                </a:srgbClr>
              </a:solidFill>
              <a:latin typeface="Arial"/>
            </a:endParaRPr>
          </a:p>
        </p:txBody>
      </p:sp>
      <p:sp>
        <p:nvSpPr>
          <p:cNvPr id="4" name="Footer Placeholder 3"/>
          <p:cNvSpPr>
            <a:spLocks noGrp="1"/>
          </p:cNvSpPr>
          <p:nvPr>
            <p:ph type="ftr" sz="quarter" idx="11"/>
          </p:nvPr>
        </p:nvSpPr>
        <p:spPr/>
        <p:txBody>
          <a:bodyPr/>
          <a:lstStyle/>
          <a:p>
            <a:endParaRPr lang="en-GB">
              <a:solidFill>
                <a:srgbClr val="3B3B3B">
                  <a:shade val="50000"/>
                </a:srgbClr>
              </a:solidFill>
              <a:latin typeface="Arial"/>
            </a:endParaRPr>
          </a:p>
        </p:txBody>
      </p:sp>
      <p:sp>
        <p:nvSpPr>
          <p:cNvPr id="5" name="Slide Number Placeholder 4"/>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a:t>
            </a:fld>
            <a:endParaRPr lang="en-GB">
              <a:solidFill>
                <a:srgbClr val="3B3B3B">
                  <a:shade val="50000"/>
                </a:srgbClr>
              </a:solidFill>
              <a:latin typeface="Arial"/>
            </a:endParaRPr>
          </a:p>
        </p:txBody>
      </p:sp>
    </p:spTree>
    <p:extLst>
      <p:ext uri="{BB962C8B-B14F-4D97-AF65-F5344CB8AC3E}">
        <p14:creationId xmlns:p14="http://schemas.microsoft.com/office/powerpoint/2010/main" val="38925397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a:t>Click to edit Master text styles</a:t>
            </a:r>
          </a:p>
        </p:txBody>
      </p:sp>
      <p:sp>
        <p:nvSpPr>
          <p:cNvPr id="4" name="Date Placeholder 3"/>
          <p:cNvSpPr>
            <a:spLocks noGrp="1"/>
          </p:cNvSpPr>
          <p:nvPr>
            <p:ph type="dt" sz="half" idx="10"/>
          </p:nvPr>
        </p:nvSpPr>
        <p:spPr/>
        <p:txBody>
          <a:bodyPr/>
          <a:lstStyle/>
          <a:p>
            <a:fld id="{E637BB6B-EE1B-48FB-8575-0D55C373DE88}" type="datetimeFigureOut">
              <a:rPr lang="en-US" smtClean="0"/>
              <a:pPr/>
              <a:t>3/23/2020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pt-PT"/>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3/23/2020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3/23/2020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BA10497-A30F-8341-AF29-D99621FED472}"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pt-PT"/>
              <a:t>Click to edit Master title style</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3/23/2020</a:t>
            </a:fld>
            <a:endParaRPr lang="en-GB"/>
          </a:p>
        </p:txBody>
      </p:sp>
      <p:sp>
        <p:nvSpPr>
          <p:cNvPr id="8" name="Slide Number Placeholder 7"/>
          <p:cNvSpPr>
            <a:spLocks noGrp="1"/>
          </p:cNvSpPr>
          <p:nvPr>
            <p:ph type="sldNum" sz="quarter" idx="11"/>
          </p:nvPr>
        </p:nvSpPr>
        <p:spPr/>
        <p:txBody>
          <a:bodyPr/>
          <a:lstStyle/>
          <a:p>
            <a:fld id="{3BA10497-A30F-8341-AF29-D99621FED472}" type="slidenum">
              <a:rPr lang="en-GB" smtClean="0"/>
              <a:pPr/>
              <a:t>‹#›</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68CCC-9859-AE40-A4AD-B1753705FB4C}" type="datetimeFigureOut">
              <a:rPr lang="en-US" smtClean="0"/>
              <a:pPr/>
              <a:t>3/23/2020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BA10497-A30F-8341-AF29-D99621FED472}"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t-PT"/>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3/23/2020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156448" y="6422064"/>
            <a:ext cx="762000" cy="365125"/>
          </a:xfrm>
        </p:spPr>
        <p:txBody>
          <a:bodyPr/>
          <a:lstStyle/>
          <a:p>
            <a:fld id="{3BA10497-A30F-8341-AF29-D99621FED472}"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t-PT"/>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33768CCC-9859-AE40-A4AD-B1753705FB4C}" type="datetimeFigureOut">
              <a:rPr lang="en-US" smtClean="0"/>
              <a:pPr/>
              <a:t>3/23/2020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t-PT"/>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t-PT"/>
              <a:t>Click to edit Master text styles</a:t>
            </a:r>
          </a:p>
          <a:p>
            <a:pPr lvl="1" eaLnBrk="1" latinLnBrk="0" hangingPunct="1"/>
            <a:r>
              <a:rPr kumimoji="0" lang="pt-PT"/>
              <a:t>Second level</a:t>
            </a:r>
          </a:p>
          <a:p>
            <a:pPr lvl="2" eaLnBrk="1" latinLnBrk="0" hangingPunct="1"/>
            <a:r>
              <a:rPr kumimoji="0" lang="pt-PT"/>
              <a:t>Third level</a:t>
            </a:r>
          </a:p>
          <a:p>
            <a:pPr lvl="3" eaLnBrk="1" latinLnBrk="0" hangingPunct="1"/>
            <a:r>
              <a:rPr kumimoji="0" lang="pt-PT"/>
              <a:t>Fourth level</a:t>
            </a:r>
          </a:p>
          <a:p>
            <a:pPr lvl="4" eaLnBrk="1" latinLnBrk="0" hangingPunct="1"/>
            <a:r>
              <a:rPr kumimoji="0" lang="pt-PT"/>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3768CCC-9859-AE40-A4AD-B1753705FB4C}" type="datetimeFigureOut">
              <a:rPr lang="en-US" smtClean="0"/>
              <a:pPr/>
              <a:t>3/23/2020</a:t>
            </a:fld>
            <a:endParaRPr lang="en-GB"/>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GB"/>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BA10497-A30F-8341-AF29-D99621FED472}"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t-PT"/>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t-PT"/>
              <a:t>Click to edit Master text styles</a:t>
            </a:r>
          </a:p>
          <a:p>
            <a:pPr lvl="1" eaLnBrk="1" latinLnBrk="0" hangingPunct="1"/>
            <a:r>
              <a:rPr kumimoji="0" lang="pt-PT"/>
              <a:t>Second level</a:t>
            </a:r>
          </a:p>
          <a:p>
            <a:pPr lvl="2" eaLnBrk="1" latinLnBrk="0" hangingPunct="1"/>
            <a:r>
              <a:rPr kumimoji="0" lang="pt-PT"/>
              <a:t>Third level</a:t>
            </a:r>
          </a:p>
          <a:p>
            <a:pPr lvl="3" eaLnBrk="1" latinLnBrk="0" hangingPunct="1"/>
            <a:r>
              <a:rPr kumimoji="0" lang="pt-PT"/>
              <a:t>Fourth level</a:t>
            </a:r>
          </a:p>
          <a:p>
            <a:pPr lvl="4" eaLnBrk="1" latinLnBrk="0" hangingPunct="1"/>
            <a:r>
              <a:rPr kumimoji="0" lang="pt-PT"/>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3768CCC-9859-AE40-A4AD-B1753705FB4C}" type="datetimeFigureOut">
              <a:rPr lang="en-US" smtClean="0">
                <a:solidFill>
                  <a:srgbClr val="3B3B3B">
                    <a:shade val="50000"/>
                  </a:srgbClr>
                </a:solidFill>
                <a:latin typeface="Arial"/>
              </a:rPr>
              <a:pPr/>
              <a:t>3/23/2020</a:t>
            </a:fld>
            <a:endParaRPr lang="en-GB">
              <a:solidFill>
                <a:srgbClr val="3B3B3B">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GB">
              <a:solidFill>
                <a:srgbClr val="3B3B3B">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BA10497-A30F-8341-AF29-D99621FED472}" type="slidenum">
              <a:rPr lang="en-GB" smtClean="0">
                <a:solidFill>
                  <a:srgbClr val="3B3B3B">
                    <a:shade val="50000"/>
                  </a:srgbClr>
                </a:solidFill>
                <a:latin typeface="Arial"/>
              </a:rPr>
              <a:pPr/>
              <a:t>‹#›</a:t>
            </a:fld>
            <a:endParaRPr lang="en-GB">
              <a:solidFill>
                <a:srgbClr val="3B3B3B">
                  <a:shade val="50000"/>
                </a:srgbClr>
              </a:solidFill>
              <a:latin typeface="Arial"/>
            </a:endParaRPr>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3ca%20rel=%22license%22%20href=%22http:/creativecommons.org/licenses/by-nc-sa/4.0/%22%3e%3cimg%20alt=%22Creative%20Commons%20Licence%22%20style=%22border-width:0%22%20src=%22https:/i.creativecommons.org/l/by-nc-sa/4.0/88x31.png%22%20/%3e%3c/a%3e%3cbr%20/%3eThis%20work%20is%20licensed%20under%20a%20%3ca%20rel=%22license%22%20href=%22http:/creativecommons.org/licenses/by-nc-sa/4.0/%22%3eCreative%20Commons%20Attribution-NonCommercial-ShareAlike%204.0%20International%20License%3c/a%3e."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fif"/><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06B6FF-B733-4B9E-AD6F-C181608D460F}"/>
              </a:ext>
            </a:extLst>
          </p:cNvPr>
          <p:cNvSpPr txBox="1"/>
          <p:nvPr/>
        </p:nvSpPr>
        <p:spPr>
          <a:xfrm>
            <a:off x="1691680" y="1124744"/>
            <a:ext cx="6336704" cy="3693319"/>
          </a:xfrm>
          <a:prstGeom prst="rect">
            <a:avLst/>
          </a:prstGeom>
          <a:noFill/>
        </p:spPr>
        <p:txBody>
          <a:bodyPr wrap="square" rtlCol="0">
            <a:spAutoFit/>
          </a:bodyPr>
          <a:lstStyle/>
          <a:p>
            <a:pPr algn="ctr"/>
            <a:r>
              <a:rPr lang="en-GB" b="1" dirty="0"/>
              <a:t>Aulas por </a:t>
            </a:r>
            <a:r>
              <a:rPr lang="en-GB" b="1" dirty="0" err="1"/>
              <a:t>Videoconferencia</a:t>
            </a:r>
            <a:endParaRPr lang="en-GB" b="1" dirty="0"/>
          </a:p>
          <a:p>
            <a:pPr algn="ctr"/>
            <a:endParaRPr lang="en-GB" dirty="0"/>
          </a:p>
          <a:p>
            <a:pPr marL="285750" indent="-285750" algn="just">
              <a:buFont typeface="Arial" panose="020B0604020202020204" pitchFamily="34" charset="0"/>
              <a:buChar char="•"/>
            </a:pPr>
            <a:r>
              <a:rPr lang="en-GB" dirty="0" err="1"/>
              <a:t>Manter</a:t>
            </a:r>
            <a:r>
              <a:rPr lang="en-GB" dirty="0"/>
              <a:t> o </a:t>
            </a:r>
            <a:r>
              <a:rPr lang="en-GB" dirty="0" err="1"/>
              <a:t>microfone</a:t>
            </a:r>
            <a:r>
              <a:rPr lang="en-GB" dirty="0"/>
              <a:t> “mute” </a:t>
            </a:r>
            <a:r>
              <a:rPr lang="en-GB" dirty="0" err="1"/>
              <a:t>quando</a:t>
            </a:r>
            <a:r>
              <a:rPr lang="en-GB" dirty="0"/>
              <a:t> </a:t>
            </a:r>
            <a:r>
              <a:rPr lang="en-GB" dirty="0" err="1"/>
              <a:t>não</a:t>
            </a:r>
            <a:r>
              <a:rPr lang="en-GB" dirty="0"/>
              <a:t> </a:t>
            </a:r>
            <a:r>
              <a:rPr lang="en-GB" dirty="0" err="1"/>
              <a:t>estão</a:t>
            </a:r>
            <a:r>
              <a:rPr lang="en-GB" dirty="0"/>
              <a:t> a </a:t>
            </a:r>
            <a:r>
              <a:rPr lang="en-GB" dirty="0" err="1"/>
              <a:t>falar</a:t>
            </a:r>
            <a:endParaRPr lang="en-GB" dirty="0"/>
          </a:p>
          <a:p>
            <a:pPr marL="285750" indent="-285750" algn="just">
              <a:buFont typeface="Arial" panose="020B0604020202020204" pitchFamily="34" charset="0"/>
              <a:buChar char="•"/>
            </a:pPr>
            <a:r>
              <a:rPr lang="en-GB" dirty="0" err="1"/>
              <a:t>Manter</a:t>
            </a:r>
            <a:r>
              <a:rPr lang="en-GB" dirty="0"/>
              <a:t> video off</a:t>
            </a:r>
          </a:p>
          <a:p>
            <a:pPr marL="285750" indent="-285750" algn="just">
              <a:buFont typeface="Arial" panose="020B0604020202020204" pitchFamily="34" charset="0"/>
              <a:buChar char="•"/>
            </a:pPr>
            <a:r>
              <a:rPr lang="en-GB" dirty="0" err="1"/>
              <a:t>Utilizar</a:t>
            </a:r>
            <a:r>
              <a:rPr lang="en-GB" dirty="0"/>
              <a:t> </a:t>
            </a:r>
            <a:r>
              <a:rPr lang="en-GB" dirty="0" err="1"/>
              <a:t>função</a:t>
            </a:r>
            <a:r>
              <a:rPr lang="en-GB" dirty="0"/>
              <a:t> “raise your hand” para </a:t>
            </a:r>
            <a:r>
              <a:rPr lang="en-GB" dirty="0" err="1"/>
              <a:t>fazer</a:t>
            </a:r>
            <a:r>
              <a:rPr lang="en-GB" dirty="0"/>
              <a:t> </a:t>
            </a:r>
            <a:r>
              <a:rPr lang="en-GB" dirty="0" err="1"/>
              <a:t>questão</a:t>
            </a:r>
            <a:r>
              <a:rPr lang="en-GB" dirty="0"/>
              <a:t> </a:t>
            </a:r>
            <a:r>
              <a:rPr lang="en-GB" dirty="0" err="1"/>
              <a:t>ou</a:t>
            </a:r>
            <a:r>
              <a:rPr lang="en-GB" dirty="0"/>
              <a:t> </a:t>
            </a:r>
            <a:r>
              <a:rPr lang="en-GB" dirty="0" err="1"/>
              <a:t>escrever</a:t>
            </a:r>
            <a:r>
              <a:rPr lang="en-GB" dirty="0"/>
              <a:t> no chat</a:t>
            </a:r>
          </a:p>
          <a:p>
            <a:pPr marL="285750" indent="-285750" algn="just">
              <a:buFont typeface="Arial" panose="020B0604020202020204" pitchFamily="34" charset="0"/>
              <a:buChar char="•"/>
            </a:pPr>
            <a:r>
              <a:rPr lang="en-GB" dirty="0" err="1"/>
              <a:t>Aceder</a:t>
            </a:r>
            <a:r>
              <a:rPr lang="en-GB" dirty="0"/>
              <a:t> à Google sheet </a:t>
            </a:r>
            <a:r>
              <a:rPr lang="en-GB" dirty="0" err="1"/>
              <a:t>partilhada</a:t>
            </a:r>
            <a:r>
              <a:rPr lang="en-GB" dirty="0"/>
              <a:t> no chat para </a:t>
            </a:r>
            <a:r>
              <a:rPr lang="en-GB" dirty="0" err="1"/>
              <a:t>marcar</a:t>
            </a:r>
            <a:r>
              <a:rPr lang="en-GB" dirty="0"/>
              <a:t> </a:t>
            </a:r>
            <a:r>
              <a:rPr lang="en-GB" dirty="0" err="1"/>
              <a:t>presença</a:t>
            </a:r>
            <a:endParaRPr lang="en-GB" dirty="0"/>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dirty="0"/>
              <a:t>E-mail: micerejo@fc.ul.pt</a:t>
            </a:r>
          </a:p>
          <a:p>
            <a:pPr marL="285750" indent="-285750" algn="ctr">
              <a:buFont typeface="Arial" panose="020B0604020202020204" pitchFamily="34" charset="0"/>
              <a:buChar char="•"/>
            </a:pPr>
            <a:endParaRPr lang="en-GB" dirty="0"/>
          </a:p>
          <a:p>
            <a:pPr algn="ctr"/>
            <a:endParaRPr lang="en-GB" dirty="0"/>
          </a:p>
        </p:txBody>
      </p:sp>
    </p:spTree>
    <p:extLst>
      <p:ext uri="{BB962C8B-B14F-4D97-AF65-F5344CB8AC3E}">
        <p14:creationId xmlns:p14="http://schemas.microsoft.com/office/powerpoint/2010/main" val="2350121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B19FF2-43B4-4A6E-BF11-A5FB7D98FC4B}"/>
              </a:ext>
            </a:extLst>
          </p:cNvPr>
          <p:cNvPicPr>
            <a:picLocks noChangeAspect="1"/>
          </p:cNvPicPr>
          <p:nvPr/>
        </p:nvPicPr>
        <p:blipFill>
          <a:blip r:embed="rId3"/>
          <a:stretch>
            <a:fillRect/>
          </a:stretch>
        </p:blipFill>
        <p:spPr>
          <a:xfrm>
            <a:off x="251520" y="1769965"/>
            <a:ext cx="4845299" cy="2476627"/>
          </a:xfrm>
          <a:prstGeom prst="rect">
            <a:avLst/>
          </a:prstGeom>
        </p:spPr>
      </p:pic>
      <p:sp>
        <p:nvSpPr>
          <p:cNvPr id="9" name="TextBox 8">
            <a:extLst>
              <a:ext uri="{FF2B5EF4-FFF2-40B4-BE49-F238E27FC236}">
                <a16:creationId xmlns:a16="http://schemas.microsoft.com/office/drawing/2014/main" id="{1229B0B2-96A8-459F-83E5-8A0A247125F8}"/>
              </a:ext>
            </a:extLst>
          </p:cNvPr>
          <p:cNvSpPr txBox="1"/>
          <p:nvPr/>
        </p:nvSpPr>
        <p:spPr>
          <a:xfrm>
            <a:off x="838200" y="274638"/>
            <a:ext cx="7467600" cy="1143000"/>
          </a:xfrm>
        </p:spPr>
        <p:txBody>
          <a:bodyPr vert="horz" lIns="45720" rIns="45720" rtlCol="0" anchor="ctr">
            <a:normAutofit/>
          </a:bodyPr>
          <a:lstStyle/>
          <a:p>
            <a:pPr algn="ctr">
              <a:spcBef>
                <a:spcPct val="0"/>
              </a:spcBef>
              <a:spcAft>
                <a:spcPts val="600"/>
              </a:spcAft>
            </a:pPr>
            <a:r>
              <a:rPr lang="en-US" sz="3600" dirty="0">
                <a:solidFill>
                  <a:srgbClr val="C00000"/>
                </a:solidFill>
                <a:latin typeface="Bauhaus 93"/>
              </a:rPr>
              <a:t>VALUE PROPOSITION</a:t>
            </a:r>
          </a:p>
        </p:txBody>
      </p:sp>
      <p:sp>
        <p:nvSpPr>
          <p:cNvPr id="10" name="TextBox 9">
            <a:extLst>
              <a:ext uri="{FF2B5EF4-FFF2-40B4-BE49-F238E27FC236}">
                <a16:creationId xmlns:a16="http://schemas.microsoft.com/office/drawing/2014/main" id="{54FFF5BD-CEFC-4D7A-9DC8-C67A05C4A429}"/>
              </a:ext>
            </a:extLst>
          </p:cNvPr>
          <p:cNvSpPr txBox="1"/>
          <p:nvPr/>
        </p:nvSpPr>
        <p:spPr>
          <a:xfrm>
            <a:off x="5096818" y="1484784"/>
            <a:ext cx="3994913" cy="3046988"/>
          </a:xfrm>
          <a:prstGeom prst="rect">
            <a:avLst/>
          </a:prstGeom>
          <a:solidFill>
            <a:srgbClr val="FFFFFF"/>
          </a:solidFill>
        </p:spPr>
        <p:txBody>
          <a:bodyPr wrap="square" rtlCol="0">
            <a:spAutoFit/>
          </a:bodyPr>
          <a:lstStyle/>
          <a:p>
            <a:pPr marL="342900" indent="-342900">
              <a:buClr>
                <a:srgbClr val="FF0000"/>
              </a:buClr>
              <a:buSzPct val="150000"/>
              <a:buFont typeface="Arial"/>
              <a:buChar char="•"/>
            </a:pPr>
            <a:r>
              <a:rPr lang="en-US" sz="2400" dirty="0">
                <a:solidFill>
                  <a:prstClr val="black"/>
                </a:solidFill>
                <a:latin typeface="Calibri"/>
              </a:rPr>
              <a:t>What problem/pain are we trying to solve?</a:t>
            </a:r>
          </a:p>
          <a:p>
            <a:pPr marL="342900" indent="-342900">
              <a:buClr>
                <a:srgbClr val="FF0000"/>
              </a:buClr>
              <a:buSzPct val="150000"/>
              <a:buFont typeface="Arial"/>
              <a:buChar char="•"/>
            </a:pPr>
            <a:endParaRPr lang="en-US" sz="2400" dirty="0">
              <a:solidFill>
                <a:prstClr val="black"/>
              </a:solidFill>
              <a:latin typeface="Calibri"/>
            </a:endParaRPr>
          </a:p>
          <a:p>
            <a:pPr marL="342900" indent="-342900">
              <a:buClr>
                <a:srgbClr val="FF0000"/>
              </a:buClr>
              <a:buSzPct val="150000"/>
              <a:buFont typeface="Arial"/>
              <a:buChar char="•"/>
            </a:pPr>
            <a:r>
              <a:rPr lang="en-US" sz="2400" dirty="0">
                <a:solidFill>
                  <a:prstClr val="black"/>
                </a:solidFill>
                <a:latin typeface="Calibri"/>
              </a:rPr>
              <a:t>What solution/gain are we offering?</a:t>
            </a:r>
          </a:p>
          <a:p>
            <a:pPr marL="342900" indent="-342900">
              <a:buClr>
                <a:srgbClr val="FF0000"/>
              </a:buClr>
              <a:buSzPct val="150000"/>
              <a:buFont typeface="Arial"/>
              <a:buChar char="•"/>
            </a:pPr>
            <a:endParaRPr lang="en-US" sz="2400" dirty="0">
              <a:solidFill>
                <a:prstClr val="black"/>
              </a:solidFill>
              <a:latin typeface="Calibri"/>
            </a:endParaRPr>
          </a:p>
          <a:p>
            <a:pPr marL="342900" indent="-342900">
              <a:buClr>
                <a:srgbClr val="FF0000"/>
              </a:buClr>
              <a:buSzPct val="150000"/>
              <a:buFont typeface="Arial"/>
              <a:buChar char="•"/>
            </a:pPr>
            <a:r>
              <a:rPr lang="en-US" sz="2400" dirty="0">
                <a:solidFill>
                  <a:prstClr val="black"/>
                </a:solidFill>
                <a:latin typeface="Calibri"/>
              </a:rPr>
              <a:t>What is the value in our solution?</a:t>
            </a:r>
          </a:p>
        </p:txBody>
      </p:sp>
      <p:sp>
        <p:nvSpPr>
          <p:cNvPr id="2" name="Rectangle 1">
            <a:extLst>
              <a:ext uri="{FF2B5EF4-FFF2-40B4-BE49-F238E27FC236}">
                <a16:creationId xmlns:a16="http://schemas.microsoft.com/office/drawing/2014/main" id="{1DA8DB48-5761-465B-B3BB-C59DA3992757}"/>
              </a:ext>
            </a:extLst>
          </p:cNvPr>
          <p:cNvSpPr/>
          <p:nvPr/>
        </p:nvSpPr>
        <p:spPr>
          <a:xfrm>
            <a:off x="55737" y="5175799"/>
            <a:ext cx="9035994" cy="1477328"/>
          </a:xfrm>
          <a:prstGeom prst="rect">
            <a:avLst/>
          </a:prstGeom>
        </p:spPr>
        <p:txBody>
          <a:bodyPr wrap="square">
            <a:spAutoFit/>
          </a:bodyPr>
          <a:lstStyle/>
          <a:p>
            <a:r>
              <a:rPr lang="en-GB" dirty="0">
                <a:solidFill>
                  <a:srgbClr val="676767"/>
                </a:solidFill>
                <a:latin typeface="Open Sans"/>
              </a:rPr>
              <a:t>A value proposition is a promise of value stated by a company that </a:t>
            </a:r>
            <a:r>
              <a:rPr lang="en-GB" b="1" dirty="0">
                <a:solidFill>
                  <a:srgbClr val="FF0000"/>
                </a:solidFill>
                <a:latin typeface="Open Sans"/>
              </a:rPr>
              <a:t>summarizes</a:t>
            </a:r>
            <a:r>
              <a:rPr lang="en-GB" dirty="0">
                <a:solidFill>
                  <a:srgbClr val="676767"/>
                </a:solidFill>
                <a:latin typeface="Open Sans"/>
              </a:rPr>
              <a:t> how the </a:t>
            </a:r>
            <a:r>
              <a:rPr lang="en-GB" b="1" dirty="0">
                <a:solidFill>
                  <a:srgbClr val="FF0000"/>
                </a:solidFill>
                <a:latin typeface="Open Sans"/>
              </a:rPr>
              <a:t>benefit</a:t>
            </a:r>
            <a:r>
              <a:rPr lang="en-GB" dirty="0">
                <a:solidFill>
                  <a:srgbClr val="676767"/>
                </a:solidFill>
                <a:latin typeface="Open Sans"/>
              </a:rPr>
              <a:t> of the company’s product or service will be delivered, experienced, and acquired. Essentially, a value proposition specifies </a:t>
            </a:r>
            <a:r>
              <a:rPr lang="en-GB" b="1" dirty="0">
                <a:solidFill>
                  <a:srgbClr val="FF0000"/>
                </a:solidFill>
                <a:latin typeface="Open Sans"/>
              </a:rPr>
              <a:t>what</a:t>
            </a:r>
            <a:r>
              <a:rPr lang="en-GB" dirty="0">
                <a:solidFill>
                  <a:srgbClr val="676767"/>
                </a:solidFill>
                <a:latin typeface="Open Sans"/>
              </a:rPr>
              <a:t> makes the company’s product or service </a:t>
            </a:r>
            <a:r>
              <a:rPr lang="en-GB" b="1" dirty="0">
                <a:solidFill>
                  <a:srgbClr val="FF0000"/>
                </a:solidFill>
                <a:latin typeface="Open Sans"/>
              </a:rPr>
              <a:t>attractive</a:t>
            </a:r>
            <a:r>
              <a:rPr lang="en-GB" dirty="0">
                <a:solidFill>
                  <a:srgbClr val="676767"/>
                </a:solidFill>
                <a:latin typeface="Open Sans"/>
              </a:rPr>
              <a:t>, </a:t>
            </a:r>
            <a:r>
              <a:rPr lang="en-GB" b="1" dirty="0">
                <a:solidFill>
                  <a:srgbClr val="FF0000"/>
                </a:solidFill>
                <a:latin typeface="Open Sans"/>
              </a:rPr>
              <a:t>why</a:t>
            </a:r>
            <a:r>
              <a:rPr lang="en-GB" dirty="0">
                <a:solidFill>
                  <a:srgbClr val="676767"/>
                </a:solidFill>
                <a:latin typeface="Open Sans"/>
              </a:rPr>
              <a:t> a customer should </a:t>
            </a:r>
            <a:r>
              <a:rPr lang="en-GB" b="1" dirty="0">
                <a:solidFill>
                  <a:srgbClr val="FF0000"/>
                </a:solidFill>
                <a:latin typeface="Open Sans"/>
              </a:rPr>
              <a:t>purchase</a:t>
            </a:r>
            <a:r>
              <a:rPr lang="en-GB" dirty="0">
                <a:solidFill>
                  <a:srgbClr val="676767"/>
                </a:solidFill>
                <a:latin typeface="Open Sans"/>
              </a:rPr>
              <a:t> it, and how the value of the product or service is </a:t>
            </a:r>
            <a:r>
              <a:rPr lang="en-GB" b="1" dirty="0">
                <a:solidFill>
                  <a:srgbClr val="FF0000"/>
                </a:solidFill>
                <a:latin typeface="Open Sans"/>
              </a:rPr>
              <a:t>differentiated</a:t>
            </a:r>
            <a:r>
              <a:rPr lang="en-GB" dirty="0">
                <a:solidFill>
                  <a:srgbClr val="676767"/>
                </a:solidFill>
                <a:latin typeface="Open Sans"/>
              </a:rPr>
              <a:t> from similar offerings - </a:t>
            </a:r>
            <a:r>
              <a:rPr lang="en-GB" b="1" dirty="0">
                <a:solidFill>
                  <a:srgbClr val="FF0000"/>
                </a:solidFill>
                <a:latin typeface="Open Sans"/>
              </a:rPr>
              <a:t>UNIQUENESS</a:t>
            </a:r>
            <a:endParaRPr lang="en-GB" b="1" dirty="0">
              <a:solidFill>
                <a:srgbClr val="FF0000"/>
              </a:solidFill>
            </a:endParaRPr>
          </a:p>
        </p:txBody>
      </p:sp>
    </p:spTree>
    <p:extLst>
      <p:ext uri="{BB962C8B-B14F-4D97-AF65-F5344CB8AC3E}">
        <p14:creationId xmlns:p14="http://schemas.microsoft.com/office/powerpoint/2010/main" val="2149026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rategyzers Value Proposition Canvas Explained.mp4">
            <a:hlinkClick r:id="" action="ppaction://media"/>
            <a:extLst>
              <a:ext uri="{FF2B5EF4-FFF2-40B4-BE49-F238E27FC236}">
                <a16:creationId xmlns:a16="http://schemas.microsoft.com/office/drawing/2014/main" id="{35D7637F-0063-4A4B-8C7F-A6583A9BAC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332747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ustomer gains and pains map">
            <a:extLst>
              <a:ext uri="{FF2B5EF4-FFF2-40B4-BE49-F238E27FC236}">
                <a16:creationId xmlns:a16="http://schemas.microsoft.com/office/drawing/2014/main" id="{DF588317-EC65-3247-874B-3F9B8C2C1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27" y="676511"/>
            <a:ext cx="9227254" cy="5504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35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ustomer gains and pains map">
            <a:extLst>
              <a:ext uri="{FF2B5EF4-FFF2-40B4-BE49-F238E27FC236}">
                <a16:creationId xmlns:a16="http://schemas.microsoft.com/office/drawing/2014/main" id="{C0758BDC-BE92-6846-B993-8C6D92765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9732"/>
            <a:ext cx="8663326" cy="683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214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61EA338D-6BDC-AC4B-8255-3606F5BF7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8281"/>
            <a:ext cx="8712968" cy="687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484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PROPOSITION </a:t>
            </a:r>
          </a:p>
        </p:txBody>
      </p:sp>
      <p:sp>
        <p:nvSpPr>
          <p:cNvPr id="3" name="Content Placeholder 2"/>
          <p:cNvSpPr>
            <a:spLocks noGrp="1"/>
          </p:cNvSpPr>
          <p:nvPr>
            <p:ph idx="1"/>
          </p:nvPr>
        </p:nvSpPr>
        <p:spPr>
          <a:xfrm>
            <a:off x="457200" y="1734670"/>
            <a:ext cx="8202612" cy="4818529"/>
          </a:xfrm>
        </p:spPr>
        <p:txBody>
          <a:bodyPr>
            <a:normAutofit/>
          </a:bodyPr>
          <a:lstStyle/>
          <a:p>
            <a:r>
              <a:rPr lang="en-US" dirty="0"/>
              <a:t>A business or marketing statement that </a:t>
            </a:r>
            <a:r>
              <a:rPr lang="en-US" dirty="0">
                <a:solidFill>
                  <a:srgbClr val="FF6600"/>
                </a:solidFill>
              </a:rPr>
              <a:t>summarizes why </a:t>
            </a:r>
            <a:r>
              <a:rPr lang="en-US" dirty="0"/>
              <a:t>a consumer should buy a product or use a service. </a:t>
            </a:r>
          </a:p>
          <a:p>
            <a:pPr>
              <a:buNone/>
            </a:pPr>
            <a:endParaRPr lang="en-US" dirty="0"/>
          </a:p>
          <a:p>
            <a:r>
              <a:rPr lang="en-US" dirty="0"/>
              <a:t>This statement should </a:t>
            </a:r>
            <a:r>
              <a:rPr lang="en-US" dirty="0">
                <a:solidFill>
                  <a:srgbClr val="FF6600"/>
                </a:solidFill>
              </a:rPr>
              <a:t>convince </a:t>
            </a:r>
            <a:r>
              <a:rPr lang="en-US" dirty="0"/>
              <a:t>a potential consumer that one particular product or service will add </a:t>
            </a:r>
            <a:r>
              <a:rPr lang="en-US" dirty="0">
                <a:solidFill>
                  <a:srgbClr val="FF6600"/>
                </a:solidFill>
              </a:rPr>
              <a:t>more value or better </a:t>
            </a:r>
            <a:r>
              <a:rPr lang="en-US" dirty="0"/>
              <a:t>solve a problem than other similar offerings.</a:t>
            </a:r>
          </a:p>
          <a:p>
            <a:pPr>
              <a:buNone/>
            </a:pPr>
            <a:r>
              <a:rPr lang="en-US" sz="1100" dirty="0"/>
              <a:t>Source: Forbes magazine</a:t>
            </a:r>
          </a:p>
        </p:txBody>
      </p:sp>
    </p:spTree>
    <p:extLst>
      <p:ext uri="{BB962C8B-B14F-4D97-AF65-F5344CB8AC3E}">
        <p14:creationId xmlns:p14="http://schemas.microsoft.com/office/powerpoint/2010/main" val="2240330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856984" cy="1143000"/>
          </a:xfrm>
        </p:spPr>
        <p:txBody>
          <a:bodyPr>
            <a:normAutofit fontScale="90000"/>
          </a:bodyPr>
          <a:lstStyle/>
          <a:p>
            <a:r>
              <a:rPr lang="en-GB" dirty="0"/>
              <a:t>VALUE PROPOSITION – WRITE IT RULES</a:t>
            </a:r>
          </a:p>
        </p:txBody>
      </p:sp>
      <p:sp>
        <p:nvSpPr>
          <p:cNvPr id="3" name="Content Placeholder 2"/>
          <p:cNvSpPr>
            <a:spLocks noGrp="1"/>
          </p:cNvSpPr>
          <p:nvPr>
            <p:ph idx="1"/>
          </p:nvPr>
        </p:nvSpPr>
        <p:spPr/>
        <p:txBody>
          <a:bodyPr>
            <a:normAutofit fontScale="77500" lnSpcReduction="20000"/>
          </a:bodyPr>
          <a:lstStyle/>
          <a:p>
            <a:r>
              <a:rPr lang="en-US" sz="2968" dirty="0">
                <a:solidFill>
                  <a:srgbClr val="FF6600"/>
                </a:solidFill>
              </a:rPr>
              <a:t>Keep it short and uncluttered. </a:t>
            </a:r>
            <a:r>
              <a:rPr lang="en-US" sz="2968" dirty="0"/>
              <a:t>If you can't sum it up in 10 words or less, chances are you won't be able to execute it either.</a:t>
            </a:r>
          </a:p>
          <a:p>
            <a:pPr>
              <a:buFont typeface="Wingdings 2"/>
              <a:buNone/>
            </a:pPr>
            <a:endParaRPr lang="en-US" sz="2968" dirty="0"/>
          </a:p>
          <a:p>
            <a:r>
              <a:rPr lang="en-US" sz="2968" dirty="0">
                <a:solidFill>
                  <a:srgbClr val="FF6600"/>
                </a:solidFill>
              </a:rPr>
              <a:t>Be precise. </a:t>
            </a:r>
            <a:r>
              <a:rPr lang="en-US" sz="2968" dirty="0"/>
              <a:t>Your customers have specific needs; your value proposition should offer targeted solutions</a:t>
            </a:r>
          </a:p>
          <a:p>
            <a:pPr>
              <a:buFont typeface="Wingdings 2"/>
              <a:buNone/>
            </a:pPr>
            <a:endParaRPr lang="en-US" sz="2968" dirty="0"/>
          </a:p>
          <a:p>
            <a:r>
              <a:rPr lang="en-US" sz="2968" dirty="0">
                <a:solidFill>
                  <a:srgbClr val="FF6600"/>
                </a:solidFill>
              </a:rPr>
              <a:t>This is about your customer, not you</a:t>
            </a:r>
            <a:r>
              <a:rPr lang="en-US" sz="2968" dirty="0"/>
              <a:t>. Your value proposition should discuss only what matters to your customers and the value you can bring to them.</a:t>
            </a:r>
          </a:p>
          <a:p>
            <a:pPr>
              <a:buNone/>
            </a:pPr>
            <a:endParaRPr lang="en-US" dirty="0"/>
          </a:p>
          <a:p>
            <a:r>
              <a:rPr lang="en-US" sz="2968" dirty="0">
                <a:solidFill>
                  <a:srgbClr val="FF6600"/>
                </a:solidFill>
              </a:rPr>
              <a:t>Value comes in numerous forms. </a:t>
            </a:r>
            <a:r>
              <a:rPr lang="en-US" sz="2968" dirty="0"/>
              <a:t>Money, time, convenience and superior service are a few of the ways you can help deliver value to your customers.</a:t>
            </a:r>
          </a:p>
          <a:p>
            <a:endParaRPr lang="en-GB" sz="2968" dirty="0"/>
          </a:p>
        </p:txBody>
      </p:sp>
    </p:spTree>
    <p:extLst>
      <p:ext uri="{BB962C8B-B14F-4D97-AF65-F5344CB8AC3E}">
        <p14:creationId xmlns:p14="http://schemas.microsoft.com/office/powerpoint/2010/main" val="6616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LIME value proposition">
            <a:extLst>
              <a:ext uri="{FF2B5EF4-FFF2-40B4-BE49-F238E27FC236}">
                <a16:creationId xmlns:a16="http://schemas.microsoft.com/office/drawing/2014/main" id="{0D790E70-4107-FC4A-B9D3-FFE41D263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48680"/>
            <a:ext cx="8532948"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348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uber value proposition">
            <a:extLst>
              <a:ext uri="{FF2B5EF4-FFF2-40B4-BE49-F238E27FC236}">
                <a16:creationId xmlns:a16="http://schemas.microsoft.com/office/drawing/2014/main" id="{48D902F6-6F9F-0D46-AD8F-865A05C2D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977900"/>
            <a:ext cx="9042400" cy="490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955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0" y="1182688"/>
            <a:ext cx="9144000" cy="4419600"/>
          </a:xfrm>
          <a:prstGeom prst="rect">
            <a:avLst/>
          </a:prstGeom>
        </p:spPr>
      </p:pic>
    </p:spTree>
    <p:extLst>
      <p:ext uri="{BB962C8B-B14F-4D97-AF65-F5344CB8AC3E}">
        <p14:creationId xmlns:p14="http://schemas.microsoft.com/office/powerpoint/2010/main" val="3271465559"/>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971" y="2708920"/>
            <a:ext cx="8784976" cy="1323439"/>
          </a:xfrm>
          <a:prstGeom prst="rect">
            <a:avLst/>
          </a:prstGeom>
          <a:noFill/>
        </p:spPr>
        <p:txBody>
          <a:bodyPr wrap="square" rtlCol="0">
            <a:spAutoFit/>
          </a:bodyPr>
          <a:lstStyle/>
          <a:p>
            <a:pPr algn="ctr"/>
            <a:r>
              <a:rPr lang="en-GB" sz="2000" b="1" cap="all" dirty="0">
                <a:latin typeface="Verdana"/>
                <a:cs typeface="Verdana"/>
              </a:rPr>
              <a:t>TTC </a:t>
            </a:r>
            <a:r>
              <a:rPr lang="en-GB" sz="1600" b="1" cap="all" dirty="0">
                <a:latin typeface="Verdana"/>
                <a:cs typeface="Verdana"/>
              </a:rPr>
              <a:t>- </a:t>
            </a:r>
            <a:r>
              <a:rPr lang="en-GB" sz="1600" b="1" cap="all" dirty="0" err="1">
                <a:latin typeface="Verdana"/>
                <a:cs typeface="Verdana"/>
              </a:rPr>
              <a:t>Mestrado</a:t>
            </a:r>
            <a:r>
              <a:rPr lang="en-GB" sz="1600" b="1" cap="all" dirty="0">
                <a:latin typeface="Verdana"/>
                <a:cs typeface="Verdana"/>
              </a:rPr>
              <a:t> </a:t>
            </a:r>
            <a:r>
              <a:rPr lang="en-GB" sz="1600" b="1" cap="all" dirty="0" err="1">
                <a:latin typeface="Verdana"/>
                <a:cs typeface="Verdana"/>
              </a:rPr>
              <a:t>em</a:t>
            </a:r>
            <a:r>
              <a:rPr lang="en-GB" sz="1600" b="1" cap="all" dirty="0">
                <a:latin typeface="Verdana"/>
                <a:cs typeface="Verdana"/>
              </a:rPr>
              <a:t> </a:t>
            </a:r>
            <a:r>
              <a:rPr lang="en-GB" sz="1600" b="1" cap="all" dirty="0" err="1">
                <a:latin typeface="Verdana"/>
                <a:cs typeface="Verdana"/>
              </a:rPr>
              <a:t>Microbiologia</a:t>
            </a:r>
            <a:r>
              <a:rPr lang="en-GB" sz="1600" b="1" cap="all" dirty="0">
                <a:latin typeface="Verdana"/>
                <a:cs typeface="Verdana"/>
              </a:rPr>
              <a:t> APLICADA</a:t>
            </a:r>
          </a:p>
          <a:p>
            <a:pPr algn="ctr"/>
            <a:r>
              <a:rPr lang="en-GB" sz="2000" b="1" cap="all" dirty="0">
                <a:latin typeface="Verdana"/>
                <a:cs typeface="Verdana"/>
              </a:rPr>
              <a:t>IE </a:t>
            </a:r>
            <a:r>
              <a:rPr lang="en-GB" sz="1600" b="1" cap="all" dirty="0">
                <a:latin typeface="Verdana"/>
                <a:cs typeface="Verdana"/>
              </a:rPr>
              <a:t>- MESTRADO EM MATEMÁTICA APLICADA ECONOMIA &amp; GESTÃO</a:t>
            </a:r>
          </a:p>
          <a:p>
            <a:pPr algn="ctr"/>
            <a:r>
              <a:rPr lang="en-GB" sz="2000" b="1" cap="all" dirty="0">
                <a:latin typeface="Verdana"/>
                <a:cs typeface="Verdana"/>
              </a:rPr>
              <a:t>ITT </a:t>
            </a:r>
            <a:r>
              <a:rPr lang="en-GB" sz="1600" b="1" cap="all" dirty="0">
                <a:latin typeface="Verdana"/>
                <a:cs typeface="Verdana"/>
              </a:rPr>
              <a:t>– </a:t>
            </a:r>
            <a:r>
              <a:rPr lang="en-GB" sz="1600" b="1" cap="all" dirty="0" err="1">
                <a:latin typeface="Verdana"/>
                <a:cs typeface="Verdana"/>
              </a:rPr>
              <a:t>Engenharia</a:t>
            </a:r>
            <a:r>
              <a:rPr lang="en-GB" sz="1600" b="1" cap="all" dirty="0">
                <a:latin typeface="Verdana"/>
                <a:cs typeface="Verdana"/>
              </a:rPr>
              <a:t> </a:t>
            </a:r>
            <a:r>
              <a:rPr lang="en-GB" sz="1600" b="1" cap="all" dirty="0" err="1">
                <a:latin typeface="Verdana"/>
                <a:cs typeface="Verdana"/>
              </a:rPr>
              <a:t>Biomédica</a:t>
            </a:r>
            <a:r>
              <a:rPr lang="en-GB" sz="1600" b="1" cap="all" dirty="0">
                <a:latin typeface="Verdana"/>
                <a:cs typeface="Verdana"/>
              </a:rPr>
              <a:t> e </a:t>
            </a:r>
            <a:r>
              <a:rPr lang="en-GB" sz="1600" b="1" cap="all" dirty="0" err="1">
                <a:latin typeface="Verdana"/>
                <a:cs typeface="Verdana"/>
              </a:rPr>
              <a:t>Biofísica</a:t>
            </a:r>
            <a:endParaRPr lang="en-GB" sz="1600" b="1" cap="all" dirty="0">
              <a:latin typeface="Verdana"/>
              <a:cs typeface="Verdana"/>
            </a:endParaRPr>
          </a:p>
          <a:p>
            <a:pPr algn="ctr"/>
            <a:r>
              <a:rPr lang="en-GB" sz="2000" b="1" cap="all" dirty="0">
                <a:latin typeface="Verdana"/>
                <a:cs typeface="Verdana"/>
              </a:rPr>
              <a:t>IE </a:t>
            </a:r>
            <a:r>
              <a:rPr lang="en-GB" sz="1600" b="1" cap="all" dirty="0">
                <a:latin typeface="Verdana"/>
                <a:cs typeface="Verdana"/>
              </a:rPr>
              <a:t>- OPCIONAL PARA 2º CICLO</a:t>
            </a:r>
          </a:p>
        </p:txBody>
      </p:sp>
      <p:sp>
        <p:nvSpPr>
          <p:cNvPr id="9" name="TextBox 8"/>
          <p:cNvSpPr txBox="1"/>
          <p:nvPr/>
        </p:nvSpPr>
        <p:spPr>
          <a:xfrm>
            <a:off x="63971" y="4831992"/>
            <a:ext cx="9067799" cy="1477328"/>
          </a:xfrm>
          <a:prstGeom prst="rect">
            <a:avLst/>
          </a:prstGeom>
          <a:noFill/>
        </p:spPr>
        <p:txBody>
          <a:bodyPr wrap="square" rtlCol="0">
            <a:spAutoFit/>
          </a:bodyPr>
          <a:lstStyle/>
          <a:p>
            <a:pPr algn="ctr"/>
            <a:endParaRPr lang="en-GB" sz="1600" b="1" cap="all" dirty="0">
              <a:latin typeface="Verdana"/>
              <a:cs typeface="Verdana"/>
            </a:endParaRPr>
          </a:p>
          <a:p>
            <a:pPr algn="ctr"/>
            <a:endParaRPr lang="en-GB" sz="1600" b="1" cap="all" dirty="0">
              <a:latin typeface="Verdana"/>
              <a:cs typeface="Verdana"/>
            </a:endParaRPr>
          </a:p>
          <a:p>
            <a:pPr algn="ctr"/>
            <a:r>
              <a:rPr lang="en-GB" sz="1400" b="1" cap="all" dirty="0">
                <a:solidFill>
                  <a:srgbClr val="7F7F7F"/>
                </a:solidFill>
                <a:latin typeface="Verdana"/>
                <a:cs typeface="Verdana"/>
              </a:rPr>
              <a:t>AULA 4</a:t>
            </a:r>
          </a:p>
          <a:p>
            <a:pPr algn="ctr"/>
            <a:r>
              <a:rPr lang="en-GB" sz="1400" b="1" cap="all" dirty="0">
                <a:solidFill>
                  <a:srgbClr val="7F7F7F"/>
                </a:solidFill>
                <a:latin typeface="Verdana"/>
                <a:cs typeface="Verdana"/>
              </a:rPr>
              <a:t>23 </a:t>
            </a:r>
            <a:r>
              <a:rPr lang="en-GB" sz="1400" b="1" cap="all" dirty="0" err="1">
                <a:solidFill>
                  <a:srgbClr val="7F7F7F"/>
                </a:solidFill>
                <a:latin typeface="Verdana"/>
                <a:cs typeface="Verdana"/>
              </a:rPr>
              <a:t>Março</a:t>
            </a:r>
            <a:r>
              <a:rPr lang="en-GB" sz="1400" b="1" cap="all" dirty="0">
                <a:solidFill>
                  <a:srgbClr val="7F7F7F"/>
                </a:solidFill>
                <a:latin typeface="Verdana"/>
                <a:cs typeface="Verdana"/>
              </a:rPr>
              <a:t> 2020</a:t>
            </a:r>
          </a:p>
          <a:p>
            <a:pPr algn="ctr"/>
            <a:endParaRPr lang="en-GB" sz="1400" b="1" cap="all" dirty="0">
              <a:solidFill>
                <a:srgbClr val="7F7F7F"/>
              </a:solidFill>
              <a:latin typeface="Verdana"/>
              <a:cs typeface="Verdana"/>
            </a:endParaRPr>
          </a:p>
          <a:p>
            <a:pPr algn="ctr"/>
            <a:endParaRPr lang="en-GB" sz="1600" b="1" cap="all" dirty="0">
              <a:latin typeface="Verdana"/>
              <a:cs typeface="Verdana"/>
            </a:endParaRPr>
          </a:p>
        </p:txBody>
      </p:sp>
      <p:sp>
        <p:nvSpPr>
          <p:cNvPr id="10" name="TextBox 9"/>
          <p:cNvSpPr txBox="1"/>
          <p:nvPr/>
        </p:nvSpPr>
        <p:spPr>
          <a:xfrm>
            <a:off x="899592" y="4631937"/>
            <a:ext cx="7109846" cy="400110"/>
          </a:xfrm>
          <a:prstGeom prst="rect">
            <a:avLst/>
          </a:prstGeom>
          <a:noFill/>
        </p:spPr>
        <p:txBody>
          <a:bodyPr wrap="square" rtlCol="0">
            <a:spAutoFit/>
          </a:bodyPr>
          <a:lstStyle/>
          <a:p>
            <a:pPr algn="ctr"/>
            <a:r>
              <a:rPr lang="en-GB" sz="2000" b="1" cap="all" dirty="0">
                <a:solidFill>
                  <a:srgbClr val="000000"/>
                </a:solidFill>
                <a:latin typeface="Verdana"/>
                <a:cs typeface="Verdana"/>
              </a:rPr>
              <a:t>FCUL – 2019/2020</a:t>
            </a:r>
          </a:p>
        </p:txBody>
      </p:sp>
      <p:sp>
        <p:nvSpPr>
          <p:cNvPr id="11" name="TextBox 10"/>
          <p:cNvSpPr txBox="1"/>
          <p:nvPr/>
        </p:nvSpPr>
        <p:spPr>
          <a:xfrm>
            <a:off x="0" y="6205197"/>
            <a:ext cx="5102785" cy="369332"/>
          </a:xfrm>
          <a:prstGeom prst="rect">
            <a:avLst/>
          </a:prstGeom>
          <a:noFill/>
        </p:spPr>
        <p:txBody>
          <a:bodyPr wrap="square" rtlCol="0">
            <a:spAutoFit/>
          </a:bodyPr>
          <a:lstStyle/>
          <a:p>
            <a:r>
              <a:rPr lang="en-GB" b="1" dirty="0">
                <a:solidFill>
                  <a:srgbClr val="000000"/>
                </a:solidFill>
                <a:latin typeface="Verdana"/>
                <a:cs typeface="Verdana"/>
              </a:rPr>
              <a:t>Helena Vieira /Marta Cerejo</a:t>
            </a:r>
          </a:p>
        </p:txBody>
      </p:sp>
      <p:sp>
        <p:nvSpPr>
          <p:cNvPr id="12" name="TextBox 11"/>
          <p:cNvSpPr txBox="1"/>
          <p:nvPr/>
        </p:nvSpPr>
        <p:spPr>
          <a:xfrm>
            <a:off x="7315200" y="6412468"/>
            <a:ext cx="1752600" cy="369332"/>
          </a:xfrm>
          <a:prstGeom prst="rect">
            <a:avLst/>
          </a:prstGeom>
          <a:noFill/>
        </p:spPr>
        <p:txBody>
          <a:bodyPr wrap="square" rtlCol="0">
            <a:spAutoFit/>
          </a:bodyPr>
          <a:lstStyle/>
          <a:p>
            <a:pPr algn="ctr"/>
            <a:r>
              <a:rPr lang="en-GB" dirty="0">
                <a:solidFill>
                  <a:schemeClr val="bg1">
                    <a:lumMod val="50000"/>
                  </a:schemeClr>
                </a:solidFill>
              </a:rPr>
              <a:t>Copyright </a:t>
            </a:r>
            <a:r>
              <a:rPr lang="en-GB" baseline="30000" dirty="0">
                <a:solidFill>
                  <a:schemeClr val="bg1">
                    <a:lumMod val="50000"/>
                  </a:schemeClr>
                </a:solidFill>
              </a:rPr>
              <a:t>©</a:t>
            </a:r>
          </a:p>
        </p:txBody>
      </p:sp>
      <p:pic>
        <p:nvPicPr>
          <p:cNvPr id="2" name="Picture 1"/>
          <p:cNvPicPr>
            <a:picLocks noChangeAspect="1"/>
          </p:cNvPicPr>
          <p:nvPr/>
        </p:nvPicPr>
        <p:blipFill>
          <a:blip r:embed="rId3"/>
          <a:stretch>
            <a:fillRect/>
          </a:stretch>
        </p:blipFill>
        <p:spPr>
          <a:xfrm>
            <a:off x="2051720" y="0"/>
            <a:ext cx="4968552" cy="1955622"/>
          </a:xfrm>
          <a:prstGeom prst="rect">
            <a:avLst/>
          </a:prstGeom>
        </p:spPr>
      </p:pic>
      <p:pic>
        <p:nvPicPr>
          <p:cNvPr id="17" name="Picture 16"/>
          <p:cNvPicPr/>
          <p:nvPr/>
        </p:nvPicPr>
        <p:blipFill>
          <a:blip r:embed="rId4">
            <a:extLst>
              <a:ext uri="{28A0092B-C50C-407E-A947-70E740481C1C}">
                <a14:useLocalDpi xmlns:a14="http://schemas.microsoft.com/office/drawing/2010/main" val="0"/>
              </a:ext>
            </a:extLst>
          </a:blip>
          <a:srcRect/>
          <a:stretch>
            <a:fillRect/>
          </a:stretch>
        </p:blipFill>
        <p:spPr bwMode="auto">
          <a:xfrm>
            <a:off x="0" y="28115"/>
            <a:ext cx="1547664" cy="1960725"/>
          </a:xfrm>
          <a:prstGeom prst="rect">
            <a:avLst/>
          </a:prstGeom>
          <a:noFill/>
          <a:ln>
            <a:noFill/>
          </a:ln>
        </p:spPr>
      </p:pic>
      <p:pic>
        <p:nvPicPr>
          <p:cNvPr id="13" name="Picture 2" descr="Creative Commons Licence">
            <a:hlinkClick r:id="rId5" action="ppaction://hlinkfile"/>
            <a:extLst>
              <a:ext uri="{FF2B5EF4-FFF2-40B4-BE49-F238E27FC236}">
                <a16:creationId xmlns:a16="http://schemas.microsoft.com/office/drawing/2014/main" id="{F3A4920E-3578-4FD9-9C04-2C682CD244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4368" y="6057559"/>
            <a:ext cx="838200" cy="29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271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sp>
        <p:nvSpPr>
          <p:cNvPr id="6" name="Content Placeholder 2"/>
          <p:cNvSpPr>
            <a:spLocks noGrp="1"/>
          </p:cNvSpPr>
          <p:nvPr>
            <p:ph idx="1"/>
          </p:nvPr>
        </p:nvSpPr>
        <p:spPr>
          <a:xfrm>
            <a:off x="457200" y="1600200"/>
            <a:ext cx="8229600" cy="4525963"/>
          </a:xfrm>
        </p:spPr>
        <p:txBody>
          <a:bodyPr/>
          <a:lstStyle/>
          <a:p>
            <a:pPr marL="36576" indent="0" algn="ctr">
              <a:buNone/>
            </a:pPr>
            <a:endParaRPr lang="en-GB" dirty="0">
              <a:solidFill>
                <a:srgbClr val="FF0000"/>
              </a:solidFill>
            </a:endParaRPr>
          </a:p>
          <a:p>
            <a:pPr marL="36576" indent="0" algn="ctr">
              <a:buNone/>
            </a:pPr>
            <a:endParaRPr lang="en-GB" dirty="0">
              <a:solidFill>
                <a:srgbClr val="FF0000"/>
              </a:solidFill>
            </a:endParaRPr>
          </a:p>
          <a:p>
            <a:pPr marL="36576" indent="0" algn="ctr">
              <a:buNone/>
            </a:pPr>
            <a:endParaRPr lang="en-GB" dirty="0">
              <a:solidFill>
                <a:srgbClr val="FF0000"/>
              </a:solidFill>
            </a:endParaRPr>
          </a:p>
          <a:p>
            <a:pPr marL="36576" indent="0" algn="ctr">
              <a:buNone/>
            </a:pPr>
            <a:r>
              <a:rPr lang="en-GB" dirty="0">
                <a:solidFill>
                  <a:srgbClr val="FF0000"/>
                </a:solidFill>
              </a:rPr>
              <a:t>“Strategy is what a company decides NOT to do well</a:t>
            </a:r>
            <a:r>
              <a:rPr lang="en-GB" dirty="0"/>
              <a:t>”</a:t>
            </a:r>
          </a:p>
          <a:p>
            <a:pPr marL="36576" indent="0" algn="r">
              <a:buNone/>
            </a:pPr>
            <a:endParaRPr lang="en-GB" sz="2000" dirty="0"/>
          </a:p>
          <a:p>
            <a:pPr marL="36576" indent="0" algn="r">
              <a:buNone/>
            </a:pPr>
            <a:r>
              <a:rPr lang="en-GB" sz="2000" dirty="0"/>
              <a:t>Francis </a:t>
            </a:r>
            <a:r>
              <a:rPr lang="en-GB" sz="2000" dirty="0" err="1"/>
              <a:t>Frei</a:t>
            </a:r>
            <a:r>
              <a:rPr lang="en-GB" sz="2000" dirty="0"/>
              <a:t>, Harvard Business School</a:t>
            </a:r>
          </a:p>
        </p:txBody>
      </p:sp>
      <p:sp>
        <p:nvSpPr>
          <p:cNvPr id="3" name="Rectangle 2">
            <a:extLst>
              <a:ext uri="{FF2B5EF4-FFF2-40B4-BE49-F238E27FC236}">
                <a16:creationId xmlns:a16="http://schemas.microsoft.com/office/drawing/2014/main" id="{BE1B2049-A96F-4852-B929-5FD235C3E937}"/>
              </a:ext>
            </a:extLst>
          </p:cNvPr>
          <p:cNvSpPr/>
          <p:nvPr/>
        </p:nvSpPr>
        <p:spPr>
          <a:xfrm>
            <a:off x="5076056" y="92076"/>
            <a:ext cx="3954993" cy="369332"/>
          </a:xfrm>
          <a:prstGeom prst="rect">
            <a:avLst/>
          </a:prstGeom>
        </p:spPr>
        <p:txBody>
          <a:bodyPr wrap="none">
            <a:spAutoFit/>
          </a:bodyPr>
          <a:lstStyle/>
          <a:p>
            <a:r>
              <a:rPr lang="en-GB" dirty="0"/>
              <a:t>W. Chan Kim and Renée Mauborgne</a:t>
            </a:r>
          </a:p>
        </p:txBody>
      </p:sp>
    </p:spTree>
    <p:extLst>
      <p:ext uri="{BB962C8B-B14F-4D97-AF65-F5344CB8AC3E}">
        <p14:creationId xmlns:p14="http://schemas.microsoft.com/office/powerpoint/2010/main" val="1859292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grpSp>
        <p:nvGrpSpPr>
          <p:cNvPr id="7" name="Group 6"/>
          <p:cNvGrpSpPr/>
          <p:nvPr/>
        </p:nvGrpSpPr>
        <p:grpSpPr>
          <a:xfrm>
            <a:off x="0" y="1628800"/>
            <a:ext cx="9144000" cy="4904259"/>
            <a:chOff x="0" y="1628800"/>
            <a:chExt cx="9144000" cy="4904259"/>
          </a:xfrm>
        </p:grpSpPr>
        <p:pic>
          <p:nvPicPr>
            <p:cNvPr id="5" name="Picture 4"/>
            <p:cNvPicPr>
              <a:picLocks noChangeAspect="1"/>
            </p:cNvPicPr>
            <p:nvPr/>
          </p:nvPicPr>
          <p:blipFill>
            <a:blip r:embed="rId3"/>
            <a:stretch>
              <a:fillRect/>
            </a:stretch>
          </p:blipFill>
          <p:spPr>
            <a:xfrm>
              <a:off x="0" y="1628800"/>
              <a:ext cx="9144000" cy="4904259"/>
            </a:xfrm>
            <a:prstGeom prst="rect">
              <a:avLst/>
            </a:prstGeom>
          </p:spPr>
        </p:pic>
        <p:sp>
          <p:nvSpPr>
            <p:cNvPr id="6" name="Rectangle 5"/>
            <p:cNvSpPr/>
            <p:nvPr/>
          </p:nvSpPr>
          <p:spPr>
            <a:xfrm>
              <a:off x="0" y="5949280"/>
              <a:ext cx="611560" cy="58377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52062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grpSp>
        <p:nvGrpSpPr>
          <p:cNvPr id="4" name="Group 3"/>
          <p:cNvGrpSpPr/>
          <p:nvPr/>
        </p:nvGrpSpPr>
        <p:grpSpPr>
          <a:xfrm>
            <a:off x="-16215" y="1449142"/>
            <a:ext cx="9144000" cy="4579861"/>
            <a:chOff x="-16215" y="1449142"/>
            <a:chExt cx="9144000" cy="4579861"/>
          </a:xfrm>
        </p:grpSpPr>
        <p:pic>
          <p:nvPicPr>
            <p:cNvPr id="3" name="Picture 2"/>
            <p:cNvPicPr>
              <a:picLocks noChangeAspect="1"/>
            </p:cNvPicPr>
            <p:nvPr/>
          </p:nvPicPr>
          <p:blipFill>
            <a:blip r:embed="rId3"/>
            <a:stretch>
              <a:fillRect/>
            </a:stretch>
          </p:blipFill>
          <p:spPr>
            <a:xfrm>
              <a:off x="-16215" y="1449142"/>
              <a:ext cx="9144000" cy="4534392"/>
            </a:xfrm>
            <a:prstGeom prst="rect">
              <a:avLst/>
            </a:prstGeom>
          </p:spPr>
        </p:pic>
        <p:sp>
          <p:nvSpPr>
            <p:cNvPr id="8" name="Rectangle 7"/>
            <p:cNvSpPr/>
            <p:nvPr/>
          </p:nvSpPr>
          <p:spPr>
            <a:xfrm>
              <a:off x="2418" y="5445224"/>
              <a:ext cx="611560" cy="58377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90167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grpSp>
        <p:nvGrpSpPr>
          <p:cNvPr id="6" name="Group 5"/>
          <p:cNvGrpSpPr/>
          <p:nvPr/>
        </p:nvGrpSpPr>
        <p:grpSpPr>
          <a:xfrm>
            <a:off x="-1324" y="1628800"/>
            <a:ext cx="9144000" cy="4438997"/>
            <a:chOff x="-1324" y="1298116"/>
            <a:chExt cx="9144000" cy="4438997"/>
          </a:xfrm>
        </p:grpSpPr>
        <p:pic>
          <p:nvPicPr>
            <p:cNvPr id="5" name="Picture 4"/>
            <p:cNvPicPr>
              <a:picLocks noChangeAspect="1"/>
            </p:cNvPicPr>
            <p:nvPr/>
          </p:nvPicPr>
          <p:blipFill>
            <a:blip r:embed="rId3"/>
            <a:stretch>
              <a:fillRect/>
            </a:stretch>
          </p:blipFill>
          <p:spPr>
            <a:xfrm>
              <a:off x="-1324" y="1298116"/>
              <a:ext cx="9144000" cy="4287592"/>
            </a:xfrm>
            <a:prstGeom prst="rect">
              <a:avLst/>
            </a:prstGeom>
          </p:spPr>
        </p:pic>
        <p:sp>
          <p:nvSpPr>
            <p:cNvPr id="7" name="Rectangle 6"/>
            <p:cNvSpPr/>
            <p:nvPr/>
          </p:nvSpPr>
          <p:spPr>
            <a:xfrm>
              <a:off x="17031" y="5153334"/>
              <a:ext cx="611560" cy="58377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86361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198FBBB-4BAF-694A-9A82-B50DBC397EA5}"/>
              </a:ext>
            </a:extLst>
          </p:cNvPr>
          <p:cNvSpPr>
            <a:spLocks noGrp="1"/>
          </p:cNvSpPr>
          <p:nvPr>
            <p:ph type="title"/>
          </p:nvPr>
        </p:nvSpPr>
        <p:spPr/>
        <p:txBody>
          <a:bodyPr/>
          <a:lstStyle/>
          <a:p>
            <a:r>
              <a:rPr lang="pt-PT" dirty="0"/>
              <a:t>HOW CAN YOU INCREASE VALUE EVEN MORE?</a:t>
            </a:r>
          </a:p>
        </p:txBody>
      </p:sp>
    </p:spTree>
    <p:extLst>
      <p:ext uri="{BB962C8B-B14F-4D97-AF65-F5344CB8AC3E}">
        <p14:creationId xmlns:p14="http://schemas.microsoft.com/office/powerpoint/2010/main" val="877116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Theory of Strategy developed by INSEAD teachers </a:t>
            </a:r>
            <a:r>
              <a:rPr lang="en-US" dirty="0" err="1"/>
              <a:t>W.Chan</a:t>
            </a:r>
            <a:r>
              <a:rPr lang="en-US" dirty="0"/>
              <a:t> Kim &amp; Renee </a:t>
            </a:r>
            <a:r>
              <a:rPr lang="en-US" dirty="0" err="1"/>
              <a:t>Maugbourne</a:t>
            </a:r>
            <a:r>
              <a:rPr lang="en-US" dirty="0"/>
              <a:t>.</a:t>
            </a:r>
          </a:p>
          <a:p>
            <a:endParaRPr lang="en-US" dirty="0"/>
          </a:p>
          <a:p>
            <a:r>
              <a:rPr lang="en-US" dirty="0">
                <a:solidFill>
                  <a:srgbClr val="FF0000"/>
                </a:solidFill>
              </a:rPr>
              <a:t>DO NOT </a:t>
            </a:r>
            <a:r>
              <a:rPr lang="en-US" dirty="0"/>
              <a:t>focus on competing in </a:t>
            </a:r>
            <a:r>
              <a:rPr lang="en-US" dirty="0">
                <a:solidFill>
                  <a:srgbClr val="FF0000"/>
                </a:solidFill>
              </a:rPr>
              <a:t>EXISTING MARKETS</a:t>
            </a:r>
          </a:p>
          <a:p>
            <a:endParaRPr lang="en-US" dirty="0"/>
          </a:p>
          <a:p>
            <a:r>
              <a:rPr lang="en-US" dirty="0"/>
              <a:t>Rather, focus on </a:t>
            </a:r>
            <a:r>
              <a:rPr lang="en-US" dirty="0">
                <a:solidFill>
                  <a:srgbClr val="FF0000"/>
                </a:solidFill>
              </a:rPr>
              <a:t>CREATING NEW MARKET SPACES </a:t>
            </a:r>
            <a:r>
              <a:rPr lang="en-US" dirty="0"/>
              <a:t>and making the competition </a:t>
            </a:r>
            <a:r>
              <a:rPr lang="en-US" dirty="0">
                <a:solidFill>
                  <a:srgbClr val="FF0000"/>
                </a:solidFill>
              </a:rPr>
              <a:t>IRRELEVANT</a:t>
            </a:r>
            <a:r>
              <a:rPr lang="en-US" dirty="0"/>
              <a:t>.</a:t>
            </a:r>
          </a:p>
        </p:txBody>
      </p:sp>
      <p:sp>
        <p:nvSpPr>
          <p:cNvPr id="4" name="Title 1"/>
          <p:cNvSpPr txBox="1">
            <a:spLocks/>
          </p:cNvSpPr>
          <p:nvPr/>
        </p:nvSpPr>
        <p:spPr>
          <a:xfrm>
            <a:off x="457200" y="274638"/>
            <a:ext cx="8229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b="1" dirty="0">
                <a:solidFill>
                  <a:srgbClr val="21E2F3"/>
                </a:solidFill>
              </a:rPr>
              <a:t>BLUE OCEAN </a:t>
            </a:r>
            <a:r>
              <a:rPr lang="en-US" b="1" dirty="0">
                <a:solidFill>
                  <a:schemeClr val="tx2">
                    <a:lumMod val="60000"/>
                    <a:lumOff val="40000"/>
                  </a:schemeClr>
                </a:solidFill>
              </a:rPr>
              <a:t>STRATEGY</a:t>
            </a:r>
          </a:p>
        </p:txBody>
      </p:sp>
    </p:spTree>
    <p:extLst>
      <p:ext uri="{BB962C8B-B14F-4D97-AF65-F5344CB8AC3E}">
        <p14:creationId xmlns:p14="http://schemas.microsoft.com/office/powerpoint/2010/main" val="2740505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 Explainer Blue Ocean Strategy">
            <a:hlinkClick r:id="" action="ppaction://media"/>
            <a:extLst>
              <a:ext uri="{FF2B5EF4-FFF2-40B4-BE49-F238E27FC236}">
                <a16:creationId xmlns:a16="http://schemas.microsoft.com/office/drawing/2014/main" id="{90F65F20-EC1D-4F30-B350-9BF48B80256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36502" y="692696"/>
            <a:ext cx="8070996" cy="4536504"/>
          </a:xfrm>
        </p:spPr>
      </p:pic>
    </p:spTree>
    <p:extLst>
      <p:ext uri="{BB962C8B-B14F-4D97-AF65-F5344CB8AC3E}">
        <p14:creationId xmlns:p14="http://schemas.microsoft.com/office/powerpoint/2010/main" val="69928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9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a:solidFill>
                  <a:srgbClr val="21E2F3"/>
                </a:solidFill>
              </a:rPr>
              <a:t>BLUE OCEAN </a:t>
            </a:r>
            <a:r>
              <a:rPr lang="en-US" dirty="0" err="1">
                <a:solidFill>
                  <a:schemeClr val="tx2">
                    <a:lumMod val="60000"/>
                    <a:lumOff val="40000"/>
                  </a:schemeClr>
                </a:solidFill>
              </a:rPr>
              <a:t>Vs</a:t>
            </a:r>
            <a:r>
              <a:rPr lang="en-US" dirty="0">
                <a:solidFill>
                  <a:schemeClr val="tx2">
                    <a:lumMod val="60000"/>
                    <a:lumOff val="40000"/>
                  </a:schemeClr>
                </a:solidFill>
              </a:rPr>
              <a:t> </a:t>
            </a:r>
            <a:r>
              <a:rPr lang="en-US" dirty="0">
                <a:solidFill>
                  <a:srgbClr val="FF0000"/>
                </a:solidFill>
              </a:rPr>
              <a:t>RED OCEAN</a:t>
            </a:r>
          </a:p>
        </p:txBody>
      </p:sp>
      <p:pic>
        <p:nvPicPr>
          <p:cNvPr id="5" name="Picture 4"/>
          <p:cNvPicPr>
            <a:picLocks noChangeAspect="1"/>
          </p:cNvPicPr>
          <p:nvPr/>
        </p:nvPicPr>
        <p:blipFill rotWithShape="1">
          <a:blip r:embed="rId3"/>
          <a:srcRect l="2924" t="15596" r="2056" b="12519"/>
          <a:stretch/>
        </p:blipFill>
        <p:spPr>
          <a:xfrm>
            <a:off x="32324" y="1436257"/>
            <a:ext cx="8688680" cy="4929906"/>
          </a:xfrm>
          <a:prstGeom prst="rect">
            <a:avLst/>
          </a:prstGeom>
        </p:spPr>
      </p:pic>
    </p:spTree>
    <p:extLst>
      <p:ext uri="{BB962C8B-B14F-4D97-AF65-F5344CB8AC3E}">
        <p14:creationId xmlns:p14="http://schemas.microsoft.com/office/powerpoint/2010/main" val="3887140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00"/>
                </a:solidFill>
              </a:rPr>
              <a:t>EXERCISE</a:t>
            </a:r>
            <a:r>
              <a:rPr lang="en-GB" dirty="0"/>
              <a:t> – VALUE CURVE</a:t>
            </a:r>
          </a:p>
        </p:txBody>
      </p:sp>
      <p:sp>
        <p:nvSpPr>
          <p:cNvPr id="3" name="TextBox 2"/>
          <p:cNvSpPr txBox="1"/>
          <p:nvPr/>
        </p:nvSpPr>
        <p:spPr>
          <a:xfrm>
            <a:off x="439149" y="1268760"/>
            <a:ext cx="8291264" cy="4585871"/>
          </a:xfrm>
          <a:prstGeom prst="rect">
            <a:avLst/>
          </a:prstGeom>
          <a:noFill/>
        </p:spPr>
        <p:txBody>
          <a:bodyPr wrap="square" rtlCol="0">
            <a:spAutoFit/>
          </a:bodyPr>
          <a:lstStyle/>
          <a:p>
            <a:r>
              <a:rPr lang="en-GB" sz="2400" dirty="0">
                <a:solidFill>
                  <a:srgbClr val="FF0000"/>
                </a:solidFill>
              </a:rPr>
              <a:t>Attribute identification</a:t>
            </a:r>
          </a:p>
          <a:p>
            <a:endParaRPr lang="en-GB" sz="2000" dirty="0">
              <a:solidFill>
                <a:srgbClr val="FF0000"/>
              </a:solidFill>
            </a:endParaRPr>
          </a:p>
          <a:p>
            <a:pPr marL="457200" indent="-457200">
              <a:buFont typeface="+mj-lt"/>
              <a:buAutoNum type="arabicPeriod"/>
            </a:pPr>
            <a:r>
              <a:rPr lang="en-GB" sz="2400" dirty="0"/>
              <a:t>Get all the elements of your group together (offline)</a:t>
            </a:r>
          </a:p>
          <a:p>
            <a:pPr marL="457200" indent="-457200">
              <a:buFont typeface="+mj-lt"/>
              <a:buAutoNum type="arabicPeriod"/>
            </a:pPr>
            <a:endParaRPr lang="en-GB" sz="2000" dirty="0"/>
          </a:p>
          <a:p>
            <a:pPr marL="457200" indent="-457200">
              <a:buFont typeface="+mj-lt"/>
              <a:buAutoNum type="arabicPeriod"/>
            </a:pPr>
            <a:r>
              <a:rPr lang="en-GB" sz="2400" dirty="0"/>
              <a:t>Each one will individually think and write on 5 post-it the 5 key differentiation factors from your competition</a:t>
            </a:r>
          </a:p>
          <a:p>
            <a:pPr marL="457200" indent="-457200">
              <a:buFont typeface="+mj-lt"/>
              <a:buAutoNum type="arabicPeriod"/>
            </a:pPr>
            <a:endParaRPr lang="en-GB" sz="2000" dirty="0"/>
          </a:p>
          <a:p>
            <a:pPr marL="457200" indent="-457200">
              <a:buFont typeface="+mj-lt"/>
              <a:buAutoNum type="arabicPeriod"/>
            </a:pPr>
            <a:r>
              <a:rPr lang="en-GB" sz="2400" dirty="0"/>
              <a:t>Put all post it together</a:t>
            </a:r>
          </a:p>
          <a:p>
            <a:pPr marL="457200" indent="-457200">
              <a:buFont typeface="+mj-lt"/>
              <a:buAutoNum type="arabicPeriod"/>
            </a:pPr>
            <a:endParaRPr lang="en-GB" sz="2000" dirty="0"/>
          </a:p>
          <a:p>
            <a:pPr marL="457200" indent="-457200">
              <a:buFont typeface="+mj-lt"/>
              <a:buAutoNum type="arabicPeriod"/>
            </a:pPr>
            <a:r>
              <a:rPr lang="en-GB" sz="2400" dirty="0"/>
              <a:t>Group the post it in similarity attributes groups</a:t>
            </a:r>
          </a:p>
          <a:p>
            <a:pPr marL="457200" indent="-457200">
              <a:buFont typeface="+mj-lt"/>
              <a:buAutoNum type="arabicPeriod"/>
            </a:pPr>
            <a:endParaRPr lang="en-GB" sz="2000" dirty="0"/>
          </a:p>
          <a:p>
            <a:pPr marL="457200" indent="-457200">
              <a:buFont typeface="+mj-lt"/>
              <a:buAutoNum type="arabicPeriod"/>
            </a:pPr>
            <a:r>
              <a:rPr lang="en-GB" sz="2400" dirty="0"/>
              <a:t>Select the most relevant 8 and build your value curve (scale 1-7)</a:t>
            </a:r>
          </a:p>
        </p:txBody>
      </p:sp>
    </p:spTree>
    <p:extLst>
      <p:ext uri="{BB962C8B-B14F-4D97-AF65-F5344CB8AC3E}">
        <p14:creationId xmlns:p14="http://schemas.microsoft.com/office/powerpoint/2010/main" val="882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 ATTRIBUTES</a:t>
            </a:r>
          </a:p>
        </p:txBody>
      </p:sp>
      <p:sp>
        <p:nvSpPr>
          <p:cNvPr id="5" name="Content Placeholder 2"/>
          <p:cNvSpPr>
            <a:spLocks noGrp="1"/>
          </p:cNvSpPr>
          <p:nvPr>
            <p:ph idx="1"/>
          </p:nvPr>
        </p:nvSpPr>
        <p:spPr>
          <a:xfrm>
            <a:off x="457200" y="1600200"/>
            <a:ext cx="4199130" cy="4525963"/>
          </a:xfrm>
        </p:spPr>
        <p:txBody>
          <a:bodyPr>
            <a:normAutofit fontScale="92500" lnSpcReduction="10000"/>
          </a:bodyPr>
          <a:lstStyle/>
          <a:p>
            <a:r>
              <a:rPr lang="en-US" dirty="0"/>
              <a:t>Design</a:t>
            </a:r>
          </a:p>
          <a:p>
            <a:r>
              <a:rPr lang="en-US" dirty="0"/>
              <a:t>Convenience</a:t>
            </a:r>
          </a:p>
          <a:p>
            <a:r>
              <a:rPr lang="en-US" dirty="0"/>
              <a:t>Availability</a:t>
            </a:r>
          </a:p>
          <a:p>
            <a:r>
              <a:rPr lang="en-US" dirty="0"/>
              <a:t>Price</a:t>
            </a:r>
          </a:p>
          <a:p>
            <a:r>
              <a:rPr lang="en-US" dirty="0"/>
              <a:t>Exclusivity</a:t>
            </a:r>
          </a:p>
          <a:p>
            <a:r>
              <a:rPr lang="en-US" dirty="0"/>
              <a:t>Personalized</a:t>
            </a:r>
          </a:p>
          <a:p>
            <a:r>
              <a:rPr lang="en-US" dirty="0"/>
              <a:t>Faster access</a:t>
            </a:r>
          </a:p>
          <a:p>
            <a:r>
              <a:rPr lang="en-US" dirty="0"/>
              <a:t>Eco-</a:t>
            </a:r>
            <a:r>
              <a:rPr lang="en-US" dirty="0" err="1"/>
              <a:t>labbeled</a:t>
            </a:r>
            <a:endParaRPr lang="en-US" dirty="0"/>
          </a:p>
          <a:p>
            <a:r>
              <a:rPr lang="en-US" dirty="0"/>
              <a:t>Organic</a:t>
            </a:r>
          </a:p>
          <a:p>
            <a:endParaRPr lang="en-US" dirty="0"/>
          </a:p>
        </p:txBody>
      </p:sp>
      <p:sp>
        <p:nvSpPr>
          <p:cNvPr id="6" name="Content Placeholder 2"/>
          <p:cNvSpPr txBox="1">
            <a:spLocks/>
          </p:cNvSpPr>
          <p:nvPr/>
        </p:nvSpPr>
        <p:spPr>
          <a:xfrm>
            <a:off x="5270500" y="1600200"/>
            <a:ext cx="3299612" cy="452596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Simplicity</a:t>
            </a:r>
          </a:p>
          <a:p>
            <a:r>
              <a:rPr lang="en-US" dirty="0"/>
              <a:t>Ambience</a:t>
            </a:r>
          </a:p>
          <a:p>
            <a:r>
              <a:rPr lang="en-US" dirty="0"/>
              <a:t>Fun</a:t>
            </a:r>
          </a:p>
          <a:p>
            <a:r>
              <a:rPr lang="en-US" dirty="0"/>
              <a:t>Knowledge access</a:t>
            </a:r>
          </a:p>
          <a:p>
            <a:r>
              <a:rPr lang="en-US" dirty="0"/>
              <a:t>Quality</a:t>
            </a:r>
          </a:p>
          <a:p>
            <a:r>
              <a:rPr lang="en-US" dirty="0"/>
              <a:t>Capacity</a:t>
            </a:r>
          </a:p>
          <a:p>
            <a:r>
              <a:rPr lang="en-US" dirty="0"/>
              <a:t>Variety</a:t>
            </a:r>
          </a:p>
          <a:p>
            <a:r>
              <a:rPr lang="en-US" dirty="0"/>
              <a:t>Location</a:t>
            </a:r>
            <a:r>
              <a:rPr lang="is-IS" dirty="0"/>
              <a:t>…</a:t>
            </a:r>
            <a:endParaRPr lang="en-US" dirty="0"/>
          </a:p>
        </p:txBody>
      </p:sp>
    </p:spTree>
    <p:extLst>
      <p:ext uri="{BB962C8B-B14F-4D97-AF65-F5344CB8AC3E}">
        <p14:creationId xmlns:p14="http://schemas.microsoft.com/office/powerpoint/2010/main" val="1051526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Sumário</a:t>
            </a:r>
            <a:endParaRPr lang="en-GB" dirty="0"/>
          </a:p>
        </p:txBody>
      </p:sp>
      <p:sp>
        <p:nvSpPr>
          <p:cNvPr id="3" name="Content Placeholder 2"/>
          <p:cNvSpPr>
            <a:spLocks noGrp="1"/>
          </p:cNvSpPr>
          <p:nvPr>
            <p:ph idx="1"/>
          </p:nvPr>
        </p:nvSpPr>
        <p:spPr/>
        <p:txBody>
          <a:bodyPr>
            <a:normAutofit fontScale="92500" lnSpcReduction="10000"/>
          </a:bodyPr>
          <a:lstStyle/>
          <a:p>
            <a:r>
              <a:rPr lang="en-US" dirty="0" err="1"/>
              <a:t>Proposta</a:t>
            </a:r>
            <a:r>
              <a:rPr lang="en-US" dirty="0"/>
              <a:t> de valor. </a:t>
            </a:r>
            <a:r>
              <a:rPr lang="en-US" dirty="0" err="1"/>
              <a:t>Conceito</a:t>
            </a:r>
            <a:r>
              <a:rPr lang="en-US" dirty="0"/>
              <a:t> de valor </a:t>
            </a:r>
            <a:r>
              <a:rPr lang="en-US" dirty="0" err="1"/>
              <a:t>na</a:t>
            </a:r>
            <a:r>
              <a:rPr lang="en-US" dirty="0"/>
              <a:t> </a:t>
            </a:r>
            <a:r>
              <a:rPr lang="en-US" dirty="0" err="1"/>
              <a:t>exploração</a:t>
            </a:r>
            <a:r>
              <a:rPr lang="en-US" dirty="0"/>
              <a:t>/</a:t>
            </a:r>
            <a:r>
              <a:rPr lang="en-US" dirty="0" err="1"/>
              <a:t>comercialização</a:t>
            </a:r>
            <a:r>
              <a:rPr lang="en-US" dirty="0"/>
              <a:t> de </a:t>
            </a:r>
            <a:r>
              <a:rPr lang="en-US" dirty="0" err="1"/>
              <a:t>novos</a:t>
            </a:r>
            <a:r>
              <a:rPr lang="en-US" dirty="0"/>
              <a:t> </a:t>
            </a:r>
            <a:r>
              <a:rPr lang="en-US" dirty="0" err="1"/>
              <a:t>produtos</a:t>
            </a:r>
            <a:r>
              <a:rPr lang="en-US" dirty="0"/>
              <a:t>. </a:t>
            </a:r>
          </a:p>
          <a:p>
            <a:r>
              <a:rPr lang="en-US" dirty="0"/>
              <a:t>A </a:t>
            </a:r>
            <a:r>
              <a:rPr lang="en-US" dirty="0" err="1"/>
              <a:t>Proposta</a:t>
            </a:r>
            <a:r>
              <a:rPr lang="en-US" dirty="0"/>
              <a:t> de Valor no </a:t>
            </a:r>
            <a:r>
              <a:rPr lang="en-US" dirty="0" err="1"/>
              <a:t>modelo</a:t>
            </a:r>
            <a:r>
              <a:rPr lang="en-US" dirty="0"/>
              <a:t> do </a:t>
            </a:r>
            <a:r>
              <a:rPr lang="en-US" i="1" dirty="0"/>
              <a:t>Business Model canvas. </a:t>
            </a:r>
          </a:p>
          <a:p>
            <a:r>
              <a:rPr lang="en-US" dirty="0" err="1"/>
              <a:t>Curvas</a:t>
            </a:r>
            <a:r>
              <a:rPr lang="en-US" dirty="0"/>
              <a:t> de Valor</a:t>
            </a:r>
          </a:p>
          <a:p>
            <a:r>
              <a:rPr lang="en-US" dirty="0" err="1"/>
              <a:t>Avaliação</a:t>
            </a:r>
            <a:r>
              <a:rPr lang="en-US" dirty="0"/>
              <a:t> </a:t>
            </a:r>
            <a:r>
              <a:rPr lang="en-US" dirty="0" err="1"/>
              <a:t>da</a:t>
            </a:r>
            <a:r>
              <a:rPr lang="en-US" dirty="0"/>
              <a:t> </a:t>
            </a:r>
            <a:r>
              <a:rPr lang="en-US" dirty="0" err="1"/>
              <a:t>atractividade</a:t>
            </a:r>
            <a:r>
              <a:rPr lang="en-US" dirty="0"/>
              <a:t> de </a:t>
            </a:r>
            <a:r>
              <a:rPr lang="en-US" dirty="0" err="1"/>
              <a:t>oportunidades</a:t>
            </a:r>
            <a:r>
              <a:rPr lang="en-US" dirty="0"/>
              <a:t> de </a:t>
            </a:r>
            <a:r>
              <a:rPr lang="en-US" dirty="0" err="1"/>
              <a:t>negócio</a:t>
            </a:r>
            <a:r>
              <a:rPr lang="en-US" dirty="0"/>
              <a:t>.</a:t>
            </a:r>
          </a:p>
          <a:p>
            <a:r>
              <a:rPr lang="en-US" dirty="0" err="1"/>
              <a:t>Código</a:t>
            </a:r>
            <a:r>
              <a:rPr lang="en-US" dirty="0"/>
              <a:t> PI da UL.  </a:t>
            </a:r>
            <a:r>
              <a:rPr lang="en-US" dirty="0" err="1"/>
              <a:t>Protecção</a:t>
            </a:r>
            <a:r>
              <a:rPr lang="en-US" dirty="0"/>
              <a:t> da </a:t>
            </a:r>
            <a:r>
              <a:rPr lang="en-US" dirty="0" err="1"/>
              <a:t>propriedade</a:t>
            </a:r>
            <a:r>
              <a:rPr lang="en-US" dirty="0"/>
              <a:t> </a:t>
            </a:r>
            <a:r>
              <a:rPr lang="en-US" dirty="0" err="1"/>
              <a:t>intelectual</a:t>
            </a:r>
            <a:r>
              <a:rPr lang="en-US" dirty="0"/>
              <a:t>/</a:t>
            </a:r>
            <a:r>
              <a:rPr lang="en-US" dirty="0" err="1"/>
              <a:t>patentes</a:t>
            </a:r>
            <a:r>
              <a:rPr lang="en-US" dirty="0"/>
              <a:t>. </a:t>
            </a:r>
            <a:endParaRPr lang="pt-PT"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sp>
        <p:nvSpPr>
          <p:cNvPr id="3" name="TextBox 2"/>
          <p:cNvSpPr txBox="1"/>
          <p:nvPr/>
        </p:nvSpPr>
        <p:spPr>
          <a:xfrm>
            <a:off x="439149" y="1417638"/>
            <a:ext cx="8291264" cy="3046988"/>
          </a:xfrm>
          <a:prstGeom prst="rect">
            <a:avLst/>
          </a:prstGeom>
          <a:noFill/>
        </p:spPr>
        <p:txBody>
          <a:bodyPr wrap="square" rtlCol="0">
            <a:spAutoFit/>
          </a:bodyPr>
          <a:lstStyle/>
          <a:p>
            <a:r>
              <a:rPr lang="en-GB" sz="2400" dirty="0">
                <a:solidFill>
                  <a:srgbClr val="FF0000"/>
                </a:solidFill>
              </a:rPr>
              <a:t>Questions you should ask (Francis </a:t>
            </a:r>
            <a:r>
              <a:rPr lang="en-GB" sz="2400" dirty="0" err="1">
                <a:solidFill>
                  <a:srgbClr val="FF0000"/>
                </a:solidFill>
              </a:rPr>
              <a:t>Frei</a:t>
            </a:r>
            <a:r>
              <a:rPr lang="en-GB" sz="2400" dirty="0">
                <a:solidFill>
                  <a:srgbClr val="FF0000"/>
                </a:solidFill>
              </a:rPr>
              <a:t>)</a:t>
            </a:r>
          </a:p>
          <a:p>
            <a:endParaRPr lang="en-GB" sz="2400" dirty="0">
              <a:solidFill>
                <a:srgbClr val="FF0000"/>
              </a:solidFill>
            </a:endParaRPr>
          </a:p>
          <a:p>
            <a:pPr marL="457200" indent="-457200">
              <a:buFont typeface="+mj-lt"/>
              <a:buAutoNum type="arabicPeriod"/>
            </a:pPr>
            <a:r>
              <a:rPr lang="en-GB" sz="2400" dirty="0"/>
              <a:t>What is the experience your clients want?</a:t>
            </a:r>
          </a:p>
          <a:p>
            <a:pPr marL="457200" indent="-457200">
              <a:buFont typeface="+mj-lt"/>
              <a:buAutoNum type="arabicPeriod"/>
            </a:pPr>
            <a:endParaRPr lang="en-GB" sz="2400" dirty="0"/>
          </a:p>
          <a:p>
            <a:pPr marL="457200" indent="-457200">
              <a:buFont typeface="+mj-lt"/>
              <a:buAutoNum type="arabicPeriod"/>
            </a:pPr>
            <a:r>
              <a:rPr lang="en-GB" sz="2400" dirty="0"/>
              <a:t>What are the attributes your clients value the most?</a:t>
            </a:r>
          </a:p>
          <a:p>
            <a:pPr marL="457200" indent="-457200">
              <a:buFont typeface="+mj-lt"/>
              <a:buAutoNum type="arabicPeriod"/>
            </a:pPr>
            <a:endParaRPr lang="en-GB" sz="2400" dirty="0"/>
          </a:p>
          <a:p>
            <a:pPr marL="457200" indent="-457200">
              <a:buFont typeface="+mj-lt"/>
              <a:buAutoNum type="arabicPeriod"/>
            </a:pPr>
            <a:r>
              <a:rPr lang="en-GB" sz="2400" dirty="0"/>
              <a:t>Can we distinguish ourselves from our competition by the experience we can provide our clients?</a:t>
            </a:r>
          </a:p>
        </p:txBody>
      </p:sp>
    </p:spTree>
    <p:extLst>
      <p:ext uri="{BB962C8B-B14F-4D97-AF65-F5344CB8AC3E}">
        <p14:creationId xmlns:p14="http://schemas.microsoft.com/office/powerpoint/2010/main" val="3624089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195F05C-EEEC-1741-A390-FA3CB7D7E4E8}"/>
              </a:ext>
            </a:extLst>
          </p:cNvPr>
          <p:cNvSpPr>
            <a:spLocks noGrp="1"/>
          </p:cNvSpPr>
          <p:nvPr>
            <p:ph type="title"/>
          </p:nvPr>
        </p:nvSpPr>
        <p:spPr/>
        <p:txBody>
          <a:bodyPr/>
          <a:lstStyle/>
          <a:p>
            <a:r>
              <a:rPr lang="pt-PT" dirty="0"/>
              <a:t>WHAT WE WANT YOU TO DO!</a:t>
            </a:r>
          </a:p>
        </p:txBody>
      </p:sp>
    </p:spTree>
    <p:extLst>
      <p:ext uri="{BB962C8B-B14F-4D97-AF65-F5344CB8AC3E}">
        <p14:creationId xmlns:p14="http://schemas.microsoft.com/office/powerpoint/2010/main" val="4237808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0" y="571500"/>
            <a:ext cx="9144000" cy="5715000"/>
          </a:xfrm>
          <a:prstGeom prst="rect">
            <a:avLst/>
          </a:prstGeom>
        </p:spPr>
      </p:pic>
    </p:spTree>
    <p:extLst>
      <p:ext uri="{BB962C8B-B14F-4D97-AF65-F5344CB8AC3E}">
        <p14:creationId xmlns:p14="http://schemas.microsoft.com/office/powerpoint/2010/main" val="1551705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29759"/>
            <a:ext cx="8229600" cy="735436"/>
          </a:xfrm>
          <a:prstGeom prst="rect">
            <a:avLst/>
          </a:prstGeom>
        </p:spPr>
        <p:txBody>
          <a:bodyPr vert="horz" lIns="45720" rIns="45720" anchor="ctr">
            <a:normAutofit fontScale="92500" lnSpcReduction="10000"/>
          </a:bodyPr>
          <a:lstStyle>
            <a:defPPr>
              <a:defRPr lang="en-US"/>
            </a:defPPr>
            <a:lvl1pPr>
              <a:spcBef>
                <a:spcPct val="0"/>
              </a:spcBef>
              <a:buNone/>
              <a:defRPr kumimoji="0" sz="4600">
                <a:latin typeface="+mj-lt"/>
                <a:ea typeface="+mj-ea"/>
                <a:cs typeface="+mj-cs"/>
              </a:defRPr>
            </a:lvl1pPr>
          </a:lstStyle>
          <a:p>
            <a:r>
              <a:rPr lang="en-US" dirty="0">
                <a:latin typeface="Franklin Gothic Book" charset="0"/>
                <a:ea typeface="Franklin Gothic Book" charset="0"/>
                <a:cs typeface="Franklin Gothic Book" charset="0"/>
              </a:rPr>
              <a:t>WHAT CAN I TEST?</a:t>
            </a:r>
          </a:p>
        </p:txBody>
      </p:sp>
      <p:sp>
        <p:nvSpPr>
          <p:cNvPr id="5" name="Content Placeholder 3"/>
          <p:cNvSpPr txBox="1">
            <a:spLocks/>
          </p:cNvSpPr>
          <p:nvPr/>
        </p:nvSpPr>
        <p:spPr>
          <a:xfrm>
            <a:off x="560784" y="1196752"/>
            <a:ext cx="7467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a:pPr>
            <a:r>
              <a:rPr lang="en-US" dirty="0"/>
              <a:t>Interest &amp; relevance</a:t>
            </a:r>
          </a:p>
          <a:p>
            <a:pPr marL="514350" indent="-514350">
              <a:buFont typeface="+mj-lt"/>
              <a:buAutoNum type="arabicPeriod"/>
            </a:pPr>
            <a:r>
              <a:rPr lang="en-US" dirty="0"/>
              <a:t>Willingness &amp; ability to pay</a:t>
            </a:r>
          </a:p>
          <a:p>
            <a:pPr marL="514350" indent="-514350">
              <a:buFont typeface="+mj-lt"/>
              <a:buAutoNum type="arabicPeriod"/>
            </a:pPr>
            <a:r>
              <a:rPr lang="en-US" dirty="0"/>
              <a:t>Preferences &amp; priorities</a:t>
            </a:r>
            <a:endParaRPr lang="pt-PT" dirty="0"/>
          </a:p>
        </p:txBody>
      </p:sp>
      <p:pic>
        <p:nvPicPr>
          <p:cNvPr id="3" name="Imagem 2"/>
          <p:cNvPicPr>
            <a:picLocks noChangeAspect="1"/>
          </p:cNvPicPr>
          <p:nvPr/>
        </p:nvPicPr>
        <p:blipFill rotWithShape="1">
          <a:blip r:embed="rId3"/>
          <a:srcRect t="2056" b="2655"/>
          <a:stretch/>
        </p:blipFill>
        <p:spPr>
          <a:xfrm>
            <a:off x="2051720" y="3404176"/>
            <a:ext cx="5049924" cy="3356992"/>
          </a:xfrm>
          <a:prstGeom prst="rect">
            <a:avLst/>
          </a:prstGeom>
        </p:spPr>
      </p:pic>
    </p:spTree>
    <p:extLst>
      <p:ext uri="{BB962C8B-B14F-4D97-AF65-F5344CB8AC3E}">
        <p14:creationId xmlns:p14="http://schemas.microsoft.com/office/powerpoint/2010/main" val="796841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29759"/>
            <a:ext cx="8229600" cy="735436"/>
          </a:xfrm>
          <a:prstGeom prst="rect">
            <a:avLst/>
          </a:prstGeom>
        </p:spPr>
        <p:txBody>
          <a:bodyPr vert="horz" lIns="45720" rIns="45720" anchor="ctr">
            <a:normAutofit fontScale="92500" lnSpcReduction="10000"/>
          </a:bodyPr>
          <a:lstStyle>
            <a:defPPr>
              <a:defRPr lang="en-US"/>
            </a:defPPr>
            <a:lvl1pPr>
              <a:spcBef>
                <a:spcPct val="0"/>
              </a:spcBef>
              <a:buNone/>
              <a:defRPr kumimoji="0" sz="4600">
                <a:latin typeface="+mj-lt"/>
                <a:ea typeface="+mj-ea"/>
                <a:cs typeface="+mj-cs"/>
              </a:defRPr>
            </a:lvl1pPr>
          </a:lstStyle>
          <a:p>
            <a:r>
              <a:rPr lang="en-US" dirty="0">
                <a:latin typeface="Franklin Gothic Book" charset="0"/>
                <a:ea typeface="Franklin Gothic Book" charset="0"/>
                <a:cs typeface="Franklin Gothic Book" charset="0"/>
              </a:rPr>
              <a:t>INTEREST &amp; RELEVANCE</a:t>
            </a:r>
          </a:p>
        </p:txBody>
      </p:sp>
      <p:sp>
        <p:nvSpPr>
          <p:cNvPr id="5" name="Content Placeholder 3"/>
          <p:cNvSpPr txBox="1">
            <a:spLocks/>
          </p:cNvSpPr>
          <p:nvPr/>
        </p:nvSpPr>
        <p:spPr>
          <a:xfrm>
            <a:off x="569938" y="2132910"/>
            <a:ext cx="7467600" cy="174064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Polls</a:t>
            </a:r>
          </a:p>
          <a:p>
            <a:r>
              <a:rPr lang="en-US" dirty="0"/>
              <a:t>Ad Tracking</a:t>
            </a:r>
          </a:p>
          <a:p>
            <a:r>
              <a:rPr lang="en-US" dirty="0"/>
              <a:t>Landing Pages</a:t>
            </a:r>
            <a:endParaRPr lang="pt-PT" dirty="0"/>
          </a:p>
        </p:txBody>
      </p:sp>
      <p:sp>
        <p:nvSpPr>
          <p:cNvPr id="2" name="Retângulo 1"/>
          <p:cNvSpPr/>
          <p:nvPr/>
        </p:nvSpPr>
        <p:spPr>
          <a:xfrm>
            <a:off x="535313" y="1046829"/>
            <a:ext cx="5909828" cy="923330"/>
          </a:xfrm>
          <a:prstGeom prst="rect">
            <a:avLst/>
          </a:prstGeom>
          <a:solidFill>
            <a:srgbClr val="F0F0F0"/>
          </a:solidFill>
        </p:spPr>
        <p:txBody>
          <a:bodyPr wrap="square">
            <a:spAutoFit/>
          </a:bodyPr>
          <a:lstStyle/>
          <a:p>
            <a:r>
              <a:rPr lang="pt-PT" i="1" dirty="0">
                <a:solidFill>
                  <a:srgbClr val="221E1F"/>
                </a:solidFill>
                <a:latin typeface="Arial" charset="0"/>
                <a:ea typeface="Arial" charset="0"/>
                <a:cs typeface="Arial" charset="0"/>
              </a:rPr>
              <a:t>- Do </a:t>
            </a:r>
            <a:r>
              <a:rPr lang="pt-PT" i="1" dirty="0" err="1">
                <a:solidFill>
                  <a:srgbClr val="221E1F"/>
                </a:solidFill>
                <a:latin typeface="Arial" charset="0"/>
                <a:ea typeface="Arial" charset="0"/>
                <a:cs typeface="Arial" charset="0"/>
              </a:rPr>
              <a:t>potential</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customers</a:t>
            </a:r>
            <a:r>
              <a:rPr lang="pt-PT" i="1" dirty="0">
                <a:solidFill>
                  <a:srgbClr val="221E1F"/>
                </a:solidFill>
                <a:latin typeface="Arial" charset="0"/>
                <a:ea typeface="Arial" charset="0"/>
                <a:cs typeface="Arial" charset="0"/>
              </a:rPr>
              <a:t> show </a:t>
            </a:r>
            <a:r>
              <a:rPr lang="pt-PT" i="1" dirty="0" err="1">
                <a:solidFill>
                  <a:srgbClr val="221E1F"/>
                </a:solidFill>
                <a:latin typeface="Arial" charset="0"/>
                <a:ea typeface="Arial" charset="0"/>
                <a:cs typeface="Arial" charset="0"/>
              </a:rPr>
              <a:t>interest</a:t>
            </a:r>
            <a:r>
              <a:rPr lang="pt-PT" i="1" dirty="0">
                <a:solidFill>
                  <a:srgbClr val="221E1F"/>
                </a:solidFill>
                <a:latin typeface="Arial" charset="0"/>
                <a:ea typeface="Arial" charset="0"/>
                <a:cs typeface="Arial" charset="0"/>
              </a:rPr>
              <a:t> in </a:t>
            </a:r>
            <a:r>
              <a:rPr lang="pt-PT" i="1" dirty="0" err="1">
                <a:solidFill>
                  <a:srgbClr val="221E1F"/>
                </a:solidFill>
                <a:latin typeface="Arial" charset="0"/>
                <a:ea typeface="Arial" charset="0"/>
                <a:cs typeface="Arial" charset="0"/>
              </a:rPr>
              <a:t>your</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ideas</a:t>
            </a:r>
            <a:endParaRPr lang="pt-PT" i="1" dirty="0">
              <a:solidFill>
                <a:srgbClr val="221E1F"/>
              </a:solidFill>
              <a:latin typeface="Arial" charset="0"/>
              <a:ea typeface="Arial" charset="0"/>
              <a:cs typeface="Arial" charset="0"/>
            </a:endParaRPr>
          </a:p>
          <a:p>
            <a:r>
              <a:rPr lang="pt-PT" i="1" dirty="0">
                <a:solidFill>
                  <a:srgbClr val="221E1F"/>
                </a:solidFill>
                <a:latin typeface="Arial" charset="0"/>
                <a:ea typeface="Arial" charset="0"/>
                <a:cs typeface="Arial" charset="0"/>
              </a:rPr>
              <a:t>- Are </a:t>
            </a:r>
            <a:r>
              <a:rPr lang="pt-PT" i="1" dirty="0" err="1">
                <a:solidFill>
                  <a:srgbClr val="221E1F"/>
                </a:solidFill>
                <a:latin typeface="Arial" charset="0"/>
                <a:ea typeface="Arial" charset="0"/>
                <a:cs typeface="Arial" charset="0"/>
              </a:rPr>
              <a:t>your</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ideas</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relevant</a:t>
            </a:r>
            <a:r>
              <a:rPr lang="pt-PT" i="1" dirty="0">
                <a:solidFill>
                  <a:srgbClr val="221E1F"/>
                </a:solidFill>
                <a:latin typeface="Arial" charset="0"/>
                <a:ea typeface="Arial" charset="0"/>
                <a:cs typeface="Arial" charset="0"/>
              </a:rPr>
              <a:t> to </a:t>
            </a:r>
            <a:r>
              <a:rPr lang="pt-PT" i="1" dirty="0" err="1">
                <a:solidFill>
                  <a:srgbClr val="221E1F"/>
                </a:solidFill>
                <a:latin typeface="Arial" charset="0"/>
                <a:ea typeface="Arial" charset="0"/>
                <a:cs typeface="Arial" charset="0"/>
              </a:rPr>
              <a:t>them</a:t>
            </a:r>
            <a:r>
              <a:rPr lang="pt-PT" i="1" dirty="0">
                <a:solidFill>
                  <a:srgbClr val="221E1F"/>
                </a:solidFill>
                <a:latin typeface="Arial" charset="0"/>
                <a:ea typeface="Arial" charset="0"/>
                <a:cs typeface="Arial" charset="0"/>
              </a:rPr>
              <a:t>?</a:t>
            </a:r>
          </a:p>
          <a:p>
            <a:r>
              <a:rPr lang="pt-PT" i="1" dirty="0">
                <a:solidFill>
                  <a:srgbClr val="221E1F"/>
                </a:solidFill>
                <a:latin typeface="Arial" charset="0"/>
                <a:ea typeface="Arial" charset="0"/>
                <a:cs typeface="Arial" charset="0"/>
              </a:rPr>
              <a:t>- Are </a:t>
            </a:r>
            <a:r>
              <a:rPr lang="pt-PT" i="1" dirty="0" err="1">
                <a:solidFill>
                  <a:srgbClr val="221E1F"/>
                </a:solidFill>
                <a:latin typeface="Arial" charset="0"/>
                <a:ea typeface="Arial" charset="0"/>
                <a:cs typeface="Arial" charset="0"/>
              </a:rPr>
              <a:t>they</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interested</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enough</a:t>
            </a:r>
            <a:r>
              <a:rPr lang="pt-PT" i="1" dirty="0">
                <a:solidFill>
                  <a:srgbClr val="221E1F"/>
                </a:solidFill>
                <a:latin typeface="Arial" charset="0"/>
                <a:ea typeface="Arial" charset="0"/>
                <a:cs typeface="Arial" charset="0"/>
              </a:rPr>
              <a:t> to </a:t>
            </a:r>
            <a:r>
              <a:rPr lang="pt-PT" i="1" dirty="0" err="1">
                <a:solidFill>
                  <a:srgbClr val="221E1F"/>
                </a:solidFill>
                <a:latin typeface="Arial" charset="0"/>
                <a:ea typeface="Arial" charset="0"/>
                <a:cs typeface="Arial" charset="0"/>
              </a:rPr>
              <a:t>perform</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an</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action</a:t>
            </a:r>
            <a:r>
              <a:rPr lang="pt-PT" i="1" dirty="0">
                <a:solidFill>
                  <a:srgbClr val="221E1F"/>
                </a:solidFill>
                <a:latin typeface="Arial" charset="0"/>
                <a:ea typeface="Arial" charset="0"/>
                <a:cs typeface="Arial" charset="0"/>
              </a:rPr>
              <a:t>? </a:t>
            </a:r>
            <a:endParaRPr lang="pt-PT" i="1" dirty="0">
              <a:latin typeface="Arial" charset="0"/>
              <a:ea typeface="Arial" charset="0"/>
              <a:cs typeface="Arial" charset="0"/>
            </a:endParaRP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4306268"/>
            <a:ext cx="1847122" cy="2016224"/>
          </a:xfrm>
          <a:prstGeom prst="rect">
            <a:avLst/>
          </a:prstGeom>
        </p:spPr>
      </p:pic>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8348" y="4535464"/>
            <a:ext cx="3070780" cy="1839022"/>
          </a:xfrm>
          <a:prstGeom prst="rect">
            <a:avLst/>
          </a:prstGeom>
        </p:spPr>
      </p:pic>
      <p:pic>
        <p:nvPicPr>
          <p:cNvPr id="7" name="Imagem 6"/>
          <p:cNvPicPr>
            <a:picLocks noChangeAspect="1"/>
          </p:cNvPicPr>
          <p:nvPr/>
        </p:nvPicPr>
        <p:blipFill rotWithShape="1">
          <a:blip r:embed="rId5">
            <a:extLst>
              <a:ext uri="{28A0092B-C50C-407E-A947-70E740481C1C}">
                <a14:useLocalDpi xmlns:a14="http://schemas.microsoft.com/office/drawing/2010/main" val="0"/>
              </a:ext>
            </a:extLst>
          </a:blip>
          <a:srcRect l="4554" r="8004"/>
          <a:stretch/>
        </p:blipFill>
        <p:spPr>
          <a:xfrm>
            <a:off x="6227911" y="4306268"/>
            <a:ext cx="2458209" cy="2068218"/>
          </a:xfrm>
          <a:prstGeom prst="rect">
            <a:avLst/>
          </a:prstGeom>
        </p:spPr>
      </p:pic>
      <p:pic>
        <p:nvPicPr>
          <p:cNvPr id="8" name="Imagem 7"/>
          <p:cNvPicPr>
            <a:picLocks noChangeAspect="1"/>
          </p:cNvPicPr>
          <p:nvPr/>
        </p:nvPicPr>
        <p:blipFill>
          <a:blip r:embed="rId6"/>
          <a:stretch>
            <a:fillRect/>
          </a:stretch>
        </p:blipFill>
        <p:spPr>
          <a:xfrm>
            <a:off x="5620821" y="2202402"/>
            <a:ext cx="3065299" cy="1888887"/>
          </a:xfrm>
          <a:prstGeom prst="rect">
            <a:avLst/>
          </a:prstGeom>
        </p:spPr>
      </p:pic>
    </p:spTree>
    <p:extLst>
      <p:ext uri="{BB962C8B-B14F-4D97-AF65-F5344CB8AC3E}">
        <p14:creationId xmlns:p14="http://schemas.microsoft.com/office/powerpoint/2010/main" val="1449954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29759"/>
            <a:ext cx="8229600" cy="735436"/>
          </a:xfrm>
          <a:prstGeom prst="rect">
            <a:avLst/>
          </a:prstGeom>
        </p:spPr>
        <p:txBody>
          <a:bodyPr vert="horz" lIns="45720" rIns="45720" anchor="ctr">
            <a:normAutofit fontScale="92500" lnSpcReduction="10000"/>
          </a:bodyPr>
          <a:lstStyle>
            <a:defPPr>
              <a:defRPr lang="en-US"/>
            </a:defPPr>
            <a:lvl1pPr>
              <a:spcBef>
                <a:spcPct val="0"/>
              </a:spcBef>
              <a:buNone/>
              <a:defRPr kumimoji="0" sz="4600">
                <a:latin typeface="+mj-lt"/>
                <a:ea typeface="+mj-ea"/>
                <a:cs typeface="+mj-cs"/>
              </a:defRPr>
            </a:lvl1pPr>
          </a:lstStyle>
          <a:p>
            <a:r>
              <a:rPr lang="en-US" dirty="0">
                <a:latin typeface="Franklin Gothic Book" charset="0"/>
                <a:ea typeface="Franklin Gothic Book" charset="0"/>
                <a:cs typeface="Franklin Gothic Book" charset="0"/>
              </a:rPr>
              <a:t>WILLINGNESS &amp; ABILITY TO PAY</a:t>
            </a:r>
          </a:p>
        </p:txBody>
      </p:sp>
      <p:sp>
        <p:nvSpPr>
          <p:cNvPr id="5" name="Content Placeholder 3"/>
          <p:cNvSpPr txBox="1">
            <a:spLocks/>
          </p:cNvSpPr>
          <p:nvPr/>
        </p:nvSpPr>
        <p:spPr>
          <a:xfrm>
            <a:off x="541338" y="2708920"/>
            <a:ext cx="7467600" cy="21888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“Fake” Sales</a:t>
            </a:r>
          </a:p>
          <a:p>
            <a:r>
              <a:rPr lang="en-US" dirty="0"/>
              <a:t>Pre-Sales</a:t>
            </a:r>
          </a:p>
          <a:p>
            <a:r>
              <a:rPr lang="en-US" dirty="0"/>
              <a:t>Minimum Viable Products</a:t>
            </a:r>
            <a:endParaRPr lang="pt-PT" dirty="0"/>
          </a:p>
        </p:txBody>
      </p:sp>
      <p:sp>
        <p:nvSpPr>
          <p:cNvPr id="7" name="Retângulo 6"/>
          <p:cNvSpPr/>
          <p:nvPr/>
        </p:nvSpPr>
        <p:spPr>
          <a:xfrm>
            <a:off x="541338" y="1065677"/>
            <a:ext cx="7991102" cy="923330"/>
          </a:xfrm>
          <a:prstGeom prst="rect">
            <a:avLst/>
          </a:prstGeom>
          <a:solidFill>
            <a:srgbClr val="F0F0F0"/>
          </a:solidFill>
        </p:spPr>
        <p:txBody>
          <a:bodyPr wrap="square">
            <a:spAutoFit/>
          </a:bodyPr>
          <a:lstStyle/>
          <a:p>
            <a:r>
              <a:rPr lang="pt-PT" i="1" dirty="0">
                <a:solidFill>
                  <a:srgbClr val="221E1F"/>
                </a:solidFill>
                <a:latin typeface="Arial" charset="0"/>
                <a:ea typeface="Arial" charset="0"/>
                <a:cs typeface="Arial" charset="0"/>
              </a:rPr>
              <a:t>- Are </a:t>
            </a:r>
            <a:r>
              <a:rPr lang="pt-PT" i="1" dirty="0" err="1">
                <a:solidFill>
                  <a:srgbClr val="221E1F"/>
                </a:solidFill>
                <a:latin typeface="Arial" charset="0"/>
                <a:ea typeface="Arial" charset="0"/>
                <a:cs typeface="Arial" charset="0"/>
              </a:rPr>
              <a:t>potential</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customers</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interested</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enough</a:t>
            </a:r>
            <a:r>
              <a:rPr lang="pt-PT" i="1" dirty="0">
                <a:solidFill>
                  <a:srgbClr val="221E1F"/>
                </a:solidFill>
                <a:latin typeface="Arial" charset="0"/>
                <a:ea typeface="Arial" charset="0"/>
                <a:cs typeface="Arial" charset="0"/>
              </a:rPr>
              <a:t> in </a:t>
            </a:r>
            <a:r>
              <a:rPr lang="pt-PT" i="1" dirty="0" err="1">
                <a:solidFill>
                  <a:srgbClr val="221E1F"/>
                </a:solidFill>
                <a:latin typeface="Arial" charset="0"/>
                <a:ea typeface="Arial" charset="0"/>
                <a:cs typeface="Arial" charset="0"/>
              </a:rPr>
              <a:t>the</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features</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of</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your</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value</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proposition</a:t>
            </a:r>
            <a:r>
              <a:rPr lang="pt-PT" i="1" dirty="0">
                <a:solidFill>
                  <a:srgbClr val="221E1F"/>
                </a:solidFill>
                <a:latin typeface="Arial" charset="0"/>
                <a:ea typeface="Arial" charset="0"/>
                <a:cs typeface="Arial" charset="0"/>
              </a:rPr>
              <a:t> to </a:t>
            </a:r>
            <a:r>
              <a:rPr lang="pt-PT" i="1" dirty="0" err="1">
                <a:solidFill>
                  <a:srgbClr val="221E1F"/>
                </a:solidFill>
                <a:latin typeface="Arial" charset="0"/>
                <a:ea typeface="Arial" charset="0"/>
                <a:cs typeface="Arial" charset="0"/>
              </a:rPr>
              <a:t>buy</a:t>
            </a:r>
            <a:r>
              <a:rPr lang="pt-PT" i="1" dirty="0">
                <a:solidFill>
                  <a:srgbClr val="221E1F"/>
                </a:solidFill>
                <a:latin typeface="Arial" charset="0"/>
                <a:ea typeface="Arial" charset="0"/>
                <a:cs typeface="Arial" charset="0"/>
              </a:rPr>
              <a:t>?</a:t>
            </a:r>
          </a:p>
          <a:p>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Will</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they</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put</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their</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money</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where</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there</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mouth</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is</a:t>
            </a:r>
            <a:r>
              <a:rPr lang="pt-PT" i="1" dirty="0">
                <a:solidFill>
                  <a:srgbClr val="221E1F"/>
                </a:solidFill>
                <a:latin typeface="Arial" charset="0"/>
                <a:ea typeface="Arial" charset="0"/>
                <a:cs typeface="Arial" charset="0"/>
              </a:rPr>
              <a:t>?</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5157192"/>
            <a:ext cx="2594712" cy="552882"/>
          </a:xfrm>
          <a:prstGeom prst="rect">
            <a:avLst/>
          </a:prstGeom>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6" y="3883967"/>
            <a:ext cx="3600400" cy="2852625"/>
          </a:xfrm>
          <a:prstGeom prst="rect">
            <a:avLst/>
          </a:prstGeom>
        </p:spPr>
      </p:pic>
    </p:spTree>
    <p:extLst>
      <p:ext uri="{BB962C8B-B14F-4D97-AF65-F5344CB8AC3E}">
        <p14:creationId xmlns:p14="http://schemas.microsoft.com/office/powerpoint/2010/main" val="1155693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29759"/>
            <a:ext cx="8229600" cy="735436"/>
          </a:xfrm>
          <a:prstGeom prst="rect">
            <a:avLst/>
          </a:prstGeom>
        </p:spPr>
        <p:txBody>
          <a:bodyPr vert="horz" lIns="45720" rIns="45720" anchor="ctr">
            <a:normAutofit fontScale="92500" lnSpcReduction="10000"/>
          </a:bodyPr>
          <a:lstStyle>
            <a:defPPr>
              <a:defRPr lang="en-US"/>
            </a:defPPr>
            <a:lvl1pPr>
              <a:spcBef>
                <a:spcPct val="0"/>
              </a:spcBef>
              <a:buNone/>
              <a:defRPr kumimoji="0" sz="4600">
                <a:latin typeface="+mj-lt"/>
                <a:ea typeface="+mj-ea"/>
                <a:cs typeface="+mj-cs"/>
              </a:defRPr>
            </a:lvl1pPr>
          </a:lstStyle>
          <a:p>
            <a:r>
              <a:rPr lang="en-US" dirty="0">
                <a:latin typeface="Franklin Gothic Book" charset="0"/>
                <a:ea typeface="Franklin Gothic Book" charset="0"/>
                <a:cs typeface="Franklin Gothic Book" charset="0"/>
              </a:rPr>
              <a:t>PREFERENCIES &amp; PRIORITIES</a:t>
            </a:r>
          </a:p>
        </p:txBody>
      </p:sp>
      <p:sp>
        <p:nvSpPr>
          <p:cNvPr id="5" name="Content Placeholder 3"/>
          <p:cNvSpPr txBox="1">
            <a:spLocks/>
          </p:cNvSpPr>
          <p:nvPr/>
        </p:nvSpPr>
        <p:spPr>
          <a:xfrm>
            <a:off x="560784" y="2305981"/>
            <a:ext cx="7467600" cy="126703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Split Testing</a:t>
            </a:r>
          </a:p>
          <a:p>
            <a:r>
              <a:rPr lang="en-US" dirty="0"/>
              <a:t>Innovation Games®</a:t>
            </a:r>
            <a:endParaRPr lang="pt-PT" dirty="0"/>
          </a:p>
        </p:txBody>
      </p:sp>
      <p:sp>
        <p:nvSpPr>
          <p:cNvPr id="7" name="Retângulo 6"/>
          <p:cNvSpPr/>
          <p:nvPr/>
        </p:nvSpPr>
        <p:spPr>
          <a:xfrm>
            <a:off x="541338" y="1173923"/>
            <a:ext cx="8602662" cy="923330"/>
          </a:xfrm>
          <a:prstGeom prst="rect">
            <a:avLst/>
          </a:prstGeom>
          <a:solidFill>
            <a:srgbClr val="F0F0F0"/>
          </a:solidFill>
        </p:spPr>
        <p:txBody>
          <a:bodyPr wrap="square">
            <a:spAutoFit/>
          </a:bodyPr>
          <a:lstStyle/>
          <a:p>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Which</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features</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of</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your</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value</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proposition</a:t>
            </a:r>
            <a:r>
              <a:rPr lang="pt-PT" i="1" dirty="0">
                <a:solidFill>
                  <a:srgbClr val="221E1F"/>
                </a:solidFill>
                <a:latin typeface="Arial" charset="0"/>
                <a:ea typeface="Arial" charset="0"/>
                <a:cs typeface="Arial" charset="0"/>
              </a:rPr>
              <a:t> do </a:t>
            </a:r>
            <a:r>
              <a:rPr lang="pt-PT" i="1" dirty="0" err="1">
                <a:solidFill>
                  <a:srgbClr val="221E1F"/>
                </a:solidFill>
                <a:latin typeface="Arial" charset="0"/>
                <a:ea typeface="Arial" charset="0"/>
                <a:cs typeface="Arial" charset="0"/>
              </a:rPr>
              <a:t>potential</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customers</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prefer</a:t>
            </a:r>
            <a:r>
              <a:rPr lang="pt-PT" i="1" dirty="0">
                <a:solidFill>
                  <a:srgbClr val="221E1F"/>
                </a:solidFill>
                <a:latin typeface="Arial" charset="0"/>
                <a:ea typeface="Arial" charset="0"/>
                <a:cs typeface="Arial" charset="0"/>
              </a:rPr>
              <a:t>?</a:t>
            </a:r>
          </a:p>
          <a:p>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What</a:t>
            </a:r>
            <a:r>
              <a:rPr lang="pt-PT" i="1" dirty="0">
                <a:solidFill>
                  <a:srgbClr val="221E1F"/>
                </a:solidFill>
                <a:latin typeface="Arial" charset="0"/>
                <a:ea typeface="Arial" charset="0"/>
                <a:cs typeface="Arial" charset="0"/>
              </a:rPr>
              <a:t> do </a:t>
            </a:r>
            <a:r>
              <a:rPr lang="pt-PT" i="1" dirty="0" err="1">
                <a:solidFill>
                  <a:srgbClr val="221E1F"/>
                </a:solidFill>
                <a:latin typeface="Arial" charset="0"/>
                <a:ea typeface="Arial" charset="0"/>
                <a:cs typeface="Arial" charset="0"/>
              </a:rPr>
              <a:t>they</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really</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value</a:t>
            </a:r>
            <a:r>
              <a:rPr lang="pt-PT" i="1" dirty="0">
                <a:solidFill>
                  <a:srgbClr val="221E1F"/>
                </a:solidFill>
                <a:latin typeface="Arial" charset="0"/>
                <a:ea typeface="Arial" charset="0"/>
                <a:cs typeface="Arial" charset="0"/>
              </a:rPr>
              <a:t>?</a:t>
            </a:r>
          </a:p>
          <a:p>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What</a:t>
            </a:r>
            <a:r>
              <a:rPr lang="pt-PT" i="1" dirty="0">
                <a:solidFill>
                  <a:srgbClr val="221E1F"/>
                </a:solidFill>
                <a:latin typeface="Arial" charset="0"/>
                <a:ea typeface="Arial" charset="0"/>
                <a:cs typeface="Arial" charset="0"/>
              </a:rPr>
              <a:t> do </a:t>
            </a:r>
            <a:r>
              <a:rPr lang="pt-PT" i="1" dirty="0" err="1">
                <a:solidFill>
                  <a:srgbClr val="221E1F"/>
                </a:solidFill>
                <a:latin typeface="Arial" charset="0"/>
                <a:ea typeface="Arial" charset="0"/>
                <a:cs typeface="Arial" charset="0"/>
              </a:rPr>
              <a:t>they</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prioritize</a:t>
            </a:r>
            <a:r>
              <a:rPr lang="pt-PT" i="1" dirty="0">
                <a:solidFill>
                  <a:srgbClr val="221E1F"/>
                </a:solidFill>
                <a:latin typeface="Arial" charset="0"/>
                <a:ea typeface="Arial" charset="0"/>
                <a:cs typeface="Arial" charset="0"/>
              </a:rPr>
              <a:t>?</a:t>
            </a:r>
          </a:p>
        </p:txBody>
      </p:sp>
      <p:pic>
        <p:nvPicPr>
          <p:cNvPr id="3" name="Imagem 2"/>
          <p:cNvPicPr>
            <a:picLocks noChangeAspect="1"/>
          </p:cNvPicPr>
          <p:nvPr/>
        </p:nvPicPr>
        <p:blipFill>
          <a:blip r:embed="rId3"/>
          <a:stretch>
            <a:fillRect/>
          </a:stretch>
        </p:blipFill>
        <p:spPr>
          <a:xfrm>
            <a:off x="2055214" y="3573016"/>
            <a:ext cx="5033572" cy="2967735"/>
          </a:xfrm>
          <a:prstGeom prst="rect">
            <a:avLst/>
          </a:prstGeom>
        </p:spPr>
      </p:pic>
    </p:spTree>
    <p:extLst>
      <p:ext uri="{BB962C8B-B14F-4D97-AF65-F5344CB8AC3E}">
        <p14:creationId xmlns:p14="http://schemas.microsoft.com/office/powerpoint/2010/main" val="848346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776" y="1052736"/>
            <a:ext cx="4032448" cy="5683316"/>
          </a:xfrm>
          <a:prstGeom prst="rect">
            <a:avLst/>
          </a:prstGeom>
        </p:spPr>
      </p:pic>
      <p:sp>
        <p:nvSpPr>
          <p:cNvPr id="6" name="Title 1"/>
          <p:cNvSpPr txBox="1">
            <a:spLocks/>
          </p:cNvSpPr>
          <p:nvPr/>
        </p:nvSpPr>
        <p:spPr>
          <a:xfrm>
            <a:off x="457200" y="229759"/>
            <a:ext cx="8229600" cy="735436"/>
          </a:xfrm>
          <a:prstGeom prst="rect">
            <a:avLst/>
          </a:prstGeom>
        </p:spPr>
        <p:txBody>
          <a:bodyPr vert="horz" lIns="45720" rIns="45720" anchor="ctr">
            <a:normAutofit fontScale="92500" lnSpcReduction="10000"/>
          </a:bodyPr>
          <a:lstStyle>
            <a:defPPr>
              <a:defRPr lang="en-US"/>
            </a:defPPr>
            <a:lvl1pPr>
              <a:spcBef>
                <a:spcPct val="0"/>
              </a:spcBef>
              <a:buNone/>
              <a:defRPr kumimoji="0" sz="4600">
                <a:latin typeface="+mj-lt"/>
                <a:ea typeface="+mj-ea"/>
                <a:cs typeface="+mj-cs"/>
              </a:defRPr>
            </a:lvl1pPr>
          </a:lstStyle>
          <a:p>
            <a:r>
              <a:rPr lang="en-US" dirty="0">
                <a:latin typeface="Franklin Gothic Book" charset="0"/>
                <a:ea typeface="Franklin Gothic Book" charset="0"/>
                <a:cs typeface="Franklin Gothic Book" charset="0"/>
              </a:rPr>
              <a:t>TESTING MY HYPOTHESIS</a:t>
            </a:r>
          </a:p>
        </p:txBody>
      </p:sp>
    </p:spTree>
    <p:extLst>
      <p:ext uri="{BB962C8B-B14F-4D97-AF65-F5344CB8AC3E}">
        <p14:creationId xmlns:p14="http://schemas.microsoft.com/office/powerpoint/2010/main" val="1604861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00"/>
                </a:solidFill>
              </a:rPr>
              <a:t>HOMEWORK</a:t>
            </a:r>
          </a:p>
        </p:txBody>
      </p:sp>
      <p:sp>
        <p:nvSpPr>
          <p:cNvPr id="3" name="Content Placeholder 2"/>
          <p:cNvSpPr>
            <a:spLocks noGrp="1"/>
          </p:cNvSpPr>
          <p:nvPr>
            <p:ph idx="1"/>
          </p:nvPr>
        </p:nvSpPr>
        <p:spPr/>
        <p:txBody>
          <a:bodyPr>
            <a:normAutofit fontScale="92500"/>
          </a:bodyPr>
          <a:lstStyle/>
          <a:p>
            <a:pPr marL="550926" indent="-514350">
              <a:buAutoNum type="arabicPeriod"/>
            </a:pPr>
            <a:r>
              <a:rPr lang="en-GB" dirty="0">
                <a:solidFill>
                  <a:srgbClr val="000000"/>
                </a:solidFill>
              </a:rPr>
              <a:t>Get to know your industry and competitors</a:t>
            </a:r>
          </a:p>
          <a:p>
            <a:pPr marL="36576" indent="0">
              <a:buNone/>
            </a:pPr>
            <a:endParaRPr lang="en-GB" dirty="0">
              <a:solidFill>
                <a:srgbClr val="000000"/>
              </a:solidFill>
            </a:endParaRPr>
          </a:p>
          <a:p>
            <a:pPr marL="550926" indent="-514350">
              <a:buAutoNum type="arabicPeriod"/>
            </a:pPr>
            <a:r>
              <a:rPr lang="en-GB" dirty="0">
                <a:solidFill>
                  <a:srgbClr val="000000"/>
                </a:solidFill>
              </a:rPr>
              <a:t>Select the 2 most relevant ones</a:t>
            </a:r>
          </a:p>
          <a:p>
            <a:pPr marL="550926" indent="-514350">
              <a:buAutoNum type="arabicPeriod"/>
            </a:pPr>
            <a:endParaRPr lang="en-GB" dirty="0">
              <a:solidFill>
                <a:srgbClr val="000000"/>
              </a:solidFill>
            </a:endParaRPr>
          </a:p>
          <a:p>
            <a:pPr marL="550926" indent="-514350">
              <a:buAutoNum type="arabicPeriod"/>
            </a:pPr>
            <a:r>
              <a:rPr lang="en-GB" dirty="0">
                <a:solidFill>
                  <a:srgbClr val="000000"/>
                </a:solidFill>
              </a:rPr>
              <a:t>Compare your project to those competitors</a:t>
            </a:r>
          </a:p>
          <a:p>
            <a:pPr marL="550926" indent="-514350">
              <a:buAutoNum type="arabicPeriod"/>
            </a:pPr>
            <a:endParaRPr lang="en-GB" dirty="0">
              <a:solidFill>
                <a:srgbClr val="000000"/>
              </a:solidFill>
            </a:endParaRPr>
          </a:p>
          <a:p>
            <a:pPr marL="550926" indent="-514350">
              <a:buAutoNum type="arabicPeriod"/>
            </a:pPr>
            <a:r>
              <a:rPr lang="en-GB" dirty="0">
                <a:solidFill>
                  <a:srgbClr val="000000"/>
                </a:solidFill>
              </a:rPr>
              <a:t>Build your comparable value curve and learn your strategy/value</a:t>
            </a:r>
          </a:p>
        </p:txBody>
      </p:sp>
    </p:spTree>
    <p:extLst>
      <p:ext uri="{BB962C8B-B14F-4D97-AF65-F5344CB8AC3E}">
        <p14:creationId xmlns:p14="http://schemas.microsoft.com/office/powerpoint/2010/main" val="2435237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EXERCISE &amp; TEST</a:t>
            </a:r>
          </a:p>
        </p:txBody>
      </p:sp>
      <p:sp>
        <p:nvSpPr>
          <p:cNvPr id="3" name="Content Placeholder 2"/>
          <p:cNvSpPr>
            <a:spLocks noGrp="1"/>
          </p:cNvSpPr>
          <p:nvPr>
            <p:ph idx="1"/>
          </p:nvPr>
        </p:nvSpPr>
        <p:spPr>
          <a:xfrm>
            <a:off x="457200" y="1300163"/>
            <a:ext cx="8686800" cy="5557837"/>
          </a:xfrm>
        </p:spPr>
        <p:txBody>
          <a:bodyPr>
            <a:normAutofit/>
          </a:bodyPr>
          <a:lstStyle/>
          <a:p>
            <a:endParaRPr lang="en-US" dirty="0"/>
          </a:p>
          <a:p>
            <a:r>
              <a:rPr lang="en-US" dirty="0"/>
              <a:t>Built your 1</a:t>
            </a:r>
            <a:r>
              <a:rPr lang="en-US" baseline="30000" dirty="0"/>
              <a:t>st</a:t>
            </a:r>
            <a:r>
              <a:rPr lang="en-US" dirty="0"/>
              <a:t> BMC</a:t>
            </a:r>
          </a:p>
          <a:p>
            <a:endParaRPr lang="en-US" dirty="0"/>
          </a:p>
          <a:p>
            <a:r>
              <a:rPr lang="en-US" dirty="0"/>
              <a:t>What are your hypothesis? Define all possible!</a:t>
            </a:r>
          </a:p>
          <a:p>
            <a:pPr lvl="1"/>
            <a:r>
              <a:rPr lang="en-US" dirty="0"/>
              <a:t>Choose the 3 most important/risky ones!</a:t>
            </a:r>
          </a:p>
          <a:p>
            <a:endParaRPr lang="en-US" dirty="0"/>
          </a:p>
          <a:p>
            <a:r>
              <a:rPr lang="en-US" dirty="0"/>
              <a:t>If you can, interview someone that may be a client and LISTEN to their problems &amp; needs BEFORE presenting them the solution!</a:t>
            </a:r>
          </a:p>
        </p:txBody>
      </p:sp>
    </p:spTree>
    <p:extLst>
      <p:ext uri="{BB962C8B-B14F-4D97-AF65-F5344CB8AC3E}">
        <p14:creationId xmlns:p14="http://schemas.microsoft.com/office/powerpoint/2010/main" val="2759005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11348" y="1196752"/>
            <a:ext cx="7001259" cy="5174709"/>
          </a:xfrm>
          <a:prstGeom prst="rect">
            <a:avLst/>
          </a:prstGeom>
        </p:spPr>
      </p:pic>
      <p:sp>
        <p:nvSpPr>
          <p:cNvPr id="5" name="TextBox 4"/>
          <p:cNvSpPr txBox="1"/>
          <p:nvPr/>
        </p:nvSpPr>
        <p:spPr>
          <a:xfrm>
            <a:off x="3203848" y="6597352"/>
            <a:ext cx="5904656" cy="246221"/>
          </a:xfrm>
          <a:prstGeom prst="rect">
            <a:avLst/>
          </a:prstGeom>
          <a:noFill/>
        </p:spPr>
        <p:txBody>
          <a:bodyPr wrap="square" rtlCol="0">
            <a:spAutoFit/>
          </a:bodyPr>
          <a:lstStyle/>
          <a:p>
            <a:pPr algn="r"/>
            <a:r>
              <a:rPr lang="en-GB" sz="1000" i="1" dirty="0"/>
              <a:t>in: </a:t>
            </a:r>
            <a:r>
              <a:rPr lang="en-GB" sz="1000" dirty="0"/>
              <a:t>Business Model Generation, Alex </a:t>
            </a:r>
            <a:r>
              <a:rPr lang="en-GB" sz="1000" dirty="0" err="1"/>
              <a:t>Osterwalder</a:t>
            </a:r>
            <a:r>
              <a:rPr lang="en-GB" sz="1000" dirty="0"/>
              <a:t> &amp; Yves </a:t>
            </a:r>
            <a:r>
              <a:rPr lang="en-GB" sz="1000" dirty="0" err="1"/>
              <a:t>Pigneur</a:t>
            </a:r>
            <a:r>
              <a:rPr lang="en-GB" sz="1000" dirty="0"/>
              <a:t>, 2009 </a:t>
            </a:r>
          </a:p>
        </p:txBody>
      </p:sp>
      <p:sp>
        <p:nvSpPr>
          <p:cNvPr id="6" name="Title 1"/>
          <p:cNvSpPr txBox="1">
            <a:spLocks/>
          </p:cNvSpPr>
          <p:nvPr/>
        </p:nvSpPr>
        <p:spPr>
          <a:xfrm>
            <a:off x="479425" y="11663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t>BUSINESS MODEL CANVAS</a:t>
            </a:r>
          </a:p>
        </p:txBody>
      </p:sp>
      <p:sp>
        <p:nvSpPr>
          <p:cNvPr id="7" name="Rectangle 6"/>
          <p:cNvSpPr/>
          <p:nvPr/>
        </p:nvSpPr>
        <p:spPr>
          <a:xfrm>
            <a:off x="5076056" y="1259632"/>
            <a:ext cx="2870969" cy="281744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399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EXERCISE &amp; TEST</a:t>
            </a:r>
          </a:p>
        </p:txBody>
      </p:sp>
      <p:sp>
        <p:nvSpPr>
          <p:cNvPr id="3" name="Content Placeholder 2"/>
          <p:cNvSpPr>
            <a:spLocks noGrp="1"/>
          </p:cNvSpPr>
          <p:nvPr>
            <p:ph idx="1"/>
          </p:nvPr>
        </p:nvSpPr>
        <p:spPr>
          <a:xfrm>
            <a:off x="323528" y="1600200"/>
            <a:ext cx="8507288" cy="4525963"/>
          </a:xfrm>
        </p:spPr>
        <p:txBody>
          <a:bodyPr>
            <a:normAutofit fontScale="70000" lnSpcReduction="20000"/>
          </a:bodyPr>
          <a:lstStyle/>
          <a:p>
            <a:r>
              <a:rPr lang="en-US" dirty="0"/>
              <a:t>Prepare a </a:t>
            </a:r>
            <a:r>
              <a:rPr lang="en-US" dirty="0" err="1"/>
              <a:t>google</a:t>
            </a:r>
            <a:r>
              <a:rPr lang="en-US" dirty="0"/>
              <a:t> form </a:t>
            </a:r>
            <a:r>
              <a:rPr lang="en-US" dirty="0" err="1"/>
              <a:t>questionaire</a:t>
            </a:r>
            <a:endParaRPr lang="en-US" dirty="0"/>
          </a:p>
          <a:p>
            <a:pPr lvl="1"/>
            <a:r>
              <a:rPr lang="en-US" dirty="0"/>
              <a:t>Include this sentence in ALL your forms:</a:t>
            </a:r>
          </a:p>
          <a:p>
            <a:pPr marL="448056" lvl="1" indent="0">
              <a:buNone/>
            </a:pPr>
            <a:r>
              <a:rPr lang="en-US" dirty="0"/>
              <a:t>“</a:t>
            </a:r>
            <a:r>
              <a:rPr lang="en-US" i="1" dirty="0"/>
              <a:t>This is part of a student assignment for an entrepreneurial course in the FCUL, and the ideas, questions and all information herein contained is only theoretical and imaginary, not part of a yet real solution and it is of student’s entire responsibility. The purpose of this questionnaire is to listen to the market and potential customers needs on the bases of a fictional idea. We can assure you that every information here is maintained confidential and will solely be used with the purpose of getting statistical significant data.“ </a:t>
            </a:r>
          </a:p>
          <a:p>
            <a:pPr marL="448056" lvl="1" indent="0">
              <a:buNone/>
            </a:pPr>
            <a:endParaRPr lang="en-US" i="1" dirty="0"/>
          </a:p>
          <a:p>
            <a:pPr lvl="1"/>
            <a:r>
              <a:rPr lang="en-US" dirty="0"/>
              <a:t>Demographic info: name, age, degree, nationality, gender</a:t>
            </a:r>
            <a:r>
              <a:rPr lang="is-IS" dirty="0"/>
              <a:t>…</a:t>
            </a:r>
          </a:p>
          <a:p>
            <a:pPr lvl="1"/>
            <a:r>
              <a:rPr lang="is-IS" dirty="0"/>
              <a:t>Ask specific questions and provide optional answers (don’t do open questions)</a:t>
            </a:r>
          </a:p>
          <a:p>
            <a:pPr lvl="2"/>
            <a:r>
              <a:rPr lang="en-US" dirty="0"/>
              <a:t>E</a:t>
            </a:r>
            <a:r>
              <a:rPr lang="is-IS" dirty="0"/>
              <a:t>x: When you go to a new job outside your country what are the first things you do?</a:t>
            </a:r>
          </a:p>
          <a:p>
            <a:pPr lvl="3"/>
            <a:r>
              <a:rPr lang="en-US" dirty="0"/>
              <a:t>A</a:t>
            </a:r>
            <a:r>
              <a:rPr lang="is-IS" dirty="0"/>
              <a:t>) look for a place</a:t>
            </a:r>
          </a:p>
          <a:p>
            <a:pPr lvl="3"/>
            <a:r>
              <a:rPr lang="en-US" dirty="0"/>
              <a:t>B</a:t>
            </a:r>
            <a:r>
              <a:rPr lang="is-IS" dirty="0"/>
              <a:t>) Know more about job</a:t>
            </a:r>
          </a:p>
          <a:p>
            <a:pPr lvl="3"/>
            <a:r>
              <a:rPr lang="is-IS" dirty="0"/>
              <a:t>c() learn the entry needs for that country...</a:t>
            </a:r>
            <a:endParaRPr lang="en-US" dirty="0"/>
          </a:p>
          <a:p>
            <a:endParaRPr lang="en-US" dirty="0"/>
          </a:p>
        </p:txBody>
      </p:sp>
    </p:spTree>
    <p:extLst>
      <p:ext uri="{BB962C8B-B14F-4D97-AF65-F5344CB8AC3E}">
        <p14:creationId xmlns:p14="http://schemas.microsoft.com/office/powerpoint/2010/main" val="4931696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EXERCISE &amp; TEST</a:t>
            </a:r>
          </a:p>
        </p:txBody>
      </p:sp>
      <p:sp>
        <p:nvSpPr>
          <p:cNvPr id="3" name="Content Placeholder 2"/>
          <p:cNvSpPr>
            <a:spLocks noGrp="1"/>
          </p:cNvSpPr>
          <p:nvPr>
            <p:ph idx="1"/>
          </p:nvPr>
        </p:nvSpPr>
        <p:spPr>
          <a:xfrm>
            <a:off x="0" y="1696963"/>
            <a:ext cx="9144000" cy="3461418"/>
          </a:xfrm>
        </p:spPr>
        <p:txBody>
          <a:bodyPr>
            <a:normAutofit lnSpcReduction="10000"/>
          </a:bodyPr>
          <a:lstStyle/>
          <a:p>
            <a:r>
              <a:rPr lang="en-US" dirty="0"/>
              <a:t>Collect as many answers as you can – Facebook, LinkedIn, email to groups, phone calls, presence interviews </a:t>
            </a:r>
            <a:r>
              <a:rPr lang="en-US" dirty="0" err="1"/>
              <a:t>etc</a:t>
            </a:r>
            <a:r>
              <a:rPr lang="is-IS" dirty="0"/>
              <a:t>…</a:t>
            </a:r>
          </a:p>
          <a:p>
            <a:pPr marL="0" indent="0">
              <a:buNone/>
            </a:pPr>
            <a:endParaRPr lang="is-IS" dirty="0"/>
          </a:p>
          <a:p>
            <a:r>
              <a:rPr lang="is-IS" dirty="0"/>
              <a:t>Analyse the data with the google summary tool</a:t>
            </a:r>
          </a:p>
          <a:p>
            <a:pPr marL="0" indent="0">
              <a:buNone/>
            </a:pPr>
            <a:endParaRPr lang="is-IS" dirty="0"/>
          </a:p>
          <a:p>
            <a:r>
              <a:rPr lang="is-IS" dirty="0"/>
              <a:t>Validate or not validate your hypothesis!</a:t>
            </a:r>
            <a:endParaRPr lang="en-US" dirty="0"/>
          </a:p>
        </p:txBody>
      </p:sp>
    </p:spTree>
    <p:extLst>
      <p:ext uri="{BB962C8B-B14F-4D97-AF65-F5344CB8AC3E}">
        <p14:creationId xmlns:p14="http://schemas.microsoft.com/office/powerpoint/2010/main" val="2345943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271C74-5FC0-4E77-9E39-90EE842D57E1}"/>
              </a:ext>
            </a:extLst>
          </p:cNvPr>
          <p:cNvSpPr>
            <a:spLocks noGrp="1"/>
          </p:cNvSpPr>
          <p:nvPr>
            <p:ph type="sldNum" sz="quarter" idx="12"/>
          </p:nvPr>
        </p:nvSpPr>
        <p:spPr/>
        <p:txBody>
          <a:bodyPr/>
          <a:lstStyle/>
          <a:p>
            <a:fld id="{368310C6-41B1-49CC-BB35-9E78E4A80BA6}" type="slidenum">
              <a:rPr lang="en-GB" smtClean="0"/>
              <a:t>42</a:t>
            </a:fld>
            <a:endParaRPr lang="en-GB"/>
          </a:p>
        </p:txBody>
      </p:sp>
      <p:sp>
        <p:nvSpPr>
          <p:cNvPr id="6" name="TextBox 5">
            <a:extLst>
              <a:ext uri="{FF2B5EF4-FFF2-40B4-BE49-F238E27FC236}">
                <a16:creationId xmlns:a16="http://schemas.microsoft.com/office/drawing/2014/main" id="{680F7382-3BBD-4948-9D45-13641BC81607}"/>
              </a:ext>
            </a:extLst>
          </p:cNvPr>
          <p:cNvSpPr txBox="1"/>
          <p:nvPr/>
        </p:nvSpPr>
        <p:spPr>
          <a:xfrm>
            <a:off x="6386151" y="2924944"/>
            <a:ext cx="2529249" cy="3108543"/>
          </a:xfrm>
          <a:prstGeom prst="rect">
            <a:avLst/>
          </a:prstGeom>
          <a:noFill/>
        </p:spPr>
        <p:txBody>
          <a:bodyPr wrap="square" rtlCol="0">
            <a:spAutoFit/>
          </a:bodyPr>
          <a:lstStyle/>
          <a:p>
            <a:r>
              <a:rPr lang="en-GB" sz="2800" dirty="0">
                <a:solidFill>
                  <a:schemeClr val="bg1"/>
                </a:solidFill>
              </a:rPr>
              <a:t>PAUSE</a:t>
            </a:r>
          </a:p>
          <a:p>
            <a:endParaRPr lang="en-GB" sz="2800" dirty="0">
              <a:solidFill>
                <a:schemeClr val="bg1"/>
              </a:solidFill>
            </a:endParaRPr>
          </a:p>
          <a:p>
            <a:endParaRPr lang="en-GB" sz="2800" dirty="0">
              <a:solidFill>
                <a:schemeClr val="bg1"/>
              </a:solidFill>
            </a:endParaRPr>
          </a:p>
          <a:p>
            <a:endParaRPr lang="en-GB" sz="2800" dirty="0">
              <a:solidFill>
                <a:schemeClr val="bg1"/>
              </a:solidFill>
            </a:endParaRPr>
          </a:p>
          <a:p>
            <a:endParaRPr lang="en-GB" sz="2800" dirty="0">
              <a:solidFill>
                <a:schemeClr val="bg1"/>
              </a:solidFill>
            </a:endParaRPr>
          </a:p>
          <a:p>
            <a:r>
              <a:rPr lang="en-GB" sz="2800" dirty="0">
                <a:solidFill>
                  <a:schemeClr val="bg1"/>
                </a:solidFill>
              </a:rPr>
              <a:t>DRINK SOME WATER</a:t>
            </a:r>
          </a:p>
        </p:txBody>
      </p:sp>
    </p:spTree>
    <p:extLst>
      <p:ext uri="{BB962C8B-B14F-4D97-AF65-F5344CB8AC3E}">
        <p14:creationId xmlns:p14="http://schemas.microsoft.com/office/powerpoint/2010/main" val="998654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3B09B-37B0-47C7-896A-8579A12DDAA7}"/>
              </a:ext>
            </a:extLst>
          </p:cNvPr>
          <p:cNvSpPr txBox="1">
            <a:spLocks/>
          </p:cNvSpPr>
          <p:nvPr/>
        </p:nvSpPr>
        <p:spPr>
          <a:xfrm>
            <a:off x="838200" y="365126"/>
            <a:ext cx="7838256" cy="543594"/>
          </a:xfrm>
          <a:prstGeom prst="rect">
            <a:avLst/>
          </a:prstGeom>
        </p:spPr>
        <p:txBody>
          <a:bodyPr>
            <a:normAutofit fontScale="92500" lnSpcReduction="10000"/>
          </a:bodyPr>
          <a:lstStyle>
            <a:lvl1pPr algn="l" rtl="0" eaLnBrk="1" latinLnBrk="0" hangingPunct="1">
              <a:spcBef>
                <a:spcPct val="0"/>
              </a:spcBef>
              <a:buNone/>
              <a:defRPr kumimoji="0" sz="4600" kern="1200">
                <a:solidFill>
                  <a:schemeClr val="tx1"/>
                </a:solidFill>
                <a:latin typeface="+mj-lt"/>
                <a:ea typeface="+mj-ea"/>
                <a:cs typeface="+mj-cs"/>
              </a:defRPr>
            </a:lvl1pPr>
          </a:lstStyle>
          <a:p>
            <a:pPr defTabSz="914400"/>
            <a:r>
              <a:rPr lang="en-GB" sz="3200" b="1" dirty="0"/>
              <a:t> Starting from the bases: Intellectual Property</a:t>
            </a:r>
          </a:p>
        </p:txBody>
      </p:sp>
      <p:sp>
        <p:nvSpPr>
          <p:cNvPr id="3" name="CaixaDeTexto 13">
            <a:extLst>
              <a:ext uri="{FF2B5EF4-FFF2-40B4-BE49-F238E27FC236}">
                <a16:creationId xmlns:a16="http://schemas.microsoft.com/office/drawing/2014/main" id="{02A95E96-0AF0-47A2-890F-D3EE33C1D06E}"/>
              </a:ext>
            </a:extLst>
          </p:cNvPr>
          <p:cNvSpPr txBox="1"/>
          <p:nvPr/>
        </p:nvSpPr>
        <p:spPr>
          <a:xfrm>
            <a:off x="359227" y="1148068"/>
            <a:ext cx="8482067" cy="110799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pt-PT" sz="2400" b="0" i="1" u="none" strike="noStrike" cap="none" spc="0" normalizeH="0" baseline="0" dirty="0">
                <a:ln>
                  <a:noFill/>
                </a:ln>
                <a:solidFill>
                  <a:srgbClr val="000000"/>
                </a:solidFill>
                <a:effectLst/>
                <a:uFillTx/>
                <a:latin typeface="Corbel" panose="020B0503020204020204" pitchFamily="34" charset="0"/>
                <a:sym typeface="Calibri"/>
              </a:rPr>
              <a:t>“</a:t>
            </a:r>
            <a:r>
              <a:rPr kumimoji="0" lang="pt-PT" sz="2400" b="0" i="1" u="none" strike="noStrike" cap="none" spc="0" normalizeH="0" dirty="0">
                <a:ln>
                  <a:noFill/>
                </a:ln>
                <a:solidFill>
                  <a:srgbClr val="000000"/>
                </a:solidFill>
                <a:effectLst/>
                <a:uFillTx/>
                <a:latin typeface="Corbel" panose="020B0503020204020204" pitchFamily="34" charset="0"/>
                <a:sym typeface="Calibri"/>
              </a:rPr>
              <a:t>refers to creations of the mind: inventions, literary and artistic </a:t>
            </a:r>
          </a:p>
          <a:p>
            <a:pPr marL="0" marR="0" indent="0" algn="l" defTabSz="914400" rtl="0" fontAlgn="auto" latinLnBrk="1" hangingPunct="0">
              <a:lnSpc>
                <a:spcPct val="100000"/>
              </a:lnSpc>
              <a:spcBef>
                <a:spcPts val="0"/>
              </a:spcBef>
              <a:spcAft>
                <a:spcPts val="0"/>
              </a:spcAft>
              <a:buClrTx/>
              <a:buSzTx/>
              <a:buFontTx/>
              <a:buNone/>
              <a:tabLst/>
            </a:pPr>
            <a:r>
              <a:rPr kumimoji="0" lang="pt-PT" sz="2400" b="0" i="1" u="none" strike="noStrike" cap="none" spc="0" normalizeH="0" dirty="0">
                <a:ln>
                  <a:noFill/>
                </a:ln>
                <a:solidFill>
                  <a:srgbClr val="000000"/>
                </a:solidFill>
                <a:effectLst/>
                <a:uFillTx/>
                <a:latin typeface="Corbel" panose="020B0503020204020204" pitchFamily="34" charset="0"/>
                <a:sym typeface="Calibri"/>
              </a:rPr>
              <a:t>works, and  symbols, names, images</a:t>
            </a:r>
            <a:r>
              <a:rPr lang="pt-PT" sz="2400" i="1" dirty="0">
                <a:solidFill>
                  <a:srgbClr val="000000"/>
                </a:solidFill>
                <a:latin typeface="Corbel" panose="020B0503020204020204" pitchFamily="34" charset="0"/>
              </a:rPr>
              <a:t>, and designs used in commerce” </a:t>
            </a:r>
          </a:p>
          <a:p>
            <a:pPr marL="0" marR="0" indent="0" algn="r" defTabSz="914400" rtl="0" fontAlgn="auto" latinLnBrk="1" hangingPunct="0">
              <a:lnSpc>
                <a:spcPct val="100000"/>
              </a:lnSpc>
              <a:spcBef>
                <a:spcPts val="0"/>
              </a:spcBef>
              <a:spcAft>
                <a:spcPts val="0"/>
              </a:spcAft>
              <a:buClrTx/>
              <a:buSzTx/>
              <a:buFontTx/>
              <a:buNone/>
              <a:tabLst/>
            </a:pPr>
            <a:r>
              <a:rPr lang="pt-PT" dirty="0">
                <a:solidFill>
                  <a:srgbClr val="000000"/>
                </a:solidFill>
                <a:latin typeface="Corbel" panose="020B0503020204020204" pitchFamily="34" charset="0"/>
              </a:rPr>
              <a:t>(</a:t>
            </a:r>
            <a:r>
              <a:rPr lang="pt-PT" dirty="0" err="1">
                <a:solidFill>
                  <a:srgbClr val="000000"/>
                </a:solidFill>
                <a:latin typeface="Corbel" panose="020B0503020204020204" pitchFamily="34" charset="0"/>
              </a:rPr>
              <a:t>source</a:t>
            </a:r>
            <a:r>
              <a:rPr lang="pt-PT" dirty="0">
                <a:solidFill>
                  <a:srgbClr val="000000"/>
                </a:solidFill>
                <a:latin typeface="Corbel" panose="020B0503020204020204" pitchFamily="34" charset="0"/>
              </a:rPr>
              <a:t>: OMPI)</a:t>
            </a:r>
            <a:endParaRPr kumimoji="0" lang="pt-PT" b="0" i="0" u="none" strike="noStrike" cap="none" spc="0" normalizeH="0" baseline="0" dirty="0">
              <a:ln>
                <a:noFill/>
              </a:ln>
              <a:solidFill>
                <a:srgbClr val="000000"/>
              </a:solidFill>
              <a:effectLst/>
              <a:uFillTx/>
              <a:latin typeface="Corbel" panose="020B0503020204020204" pitchFamily="34" charset="0"/>
              <a:sym typeface="Calibri"/>
            </a:endParaRPr>
          </a:p>
        </p:txBody>
      </p:sp>
      <p:pic>
        <p:nvPicPr>
          <p:cNvPr id="4" name="Picture 3">
            <a:extLst>
              <a:ext uri="{FF2B5EF4-FFF2-40B4-BE49-F238E27FC236}">
                <a16:creationId xmlns:a16="http://schemas.microsoft.com/office/drawing/2014/main" id="{F9C60EB7-985E-4FAC-BBD4-B52B3A7C1BC8}"/>
              </a:ext>
            </a:extLst>
          </p:cNvPr>
          <p:cNvPicPr>
            <a:picLocks noChangeAspect="1"/>
          </p:cNvPicPr>
          <p:nvPr/>
        </p:nvPicPr>
        <p:blipFill>
          <a:blip r:embed="rId3"/>
          <a:stretch>
            <a:fillRect/>
          </a:stretch>
        </p:blipFill>
        <p:spPr>
          <a:xfrm>
            <a:off x="1818638" y="2522184"/>
            <a:ext cx="1850023" cy="2160000"/>
          </a:xfrm>
          <a:prstGeom prst="rect">
            <a:avLst/>
          </a:prstGeom>
        </p:spPr>
      </p:pic>
      <p:sp>
        <p:nvSpPr>
          <p:cNvPr id="5" name="TextBox 4">
            <a:extLst>
              <a:ext uri="{FF2B5EF4-FFF2-40B4-BE49-F238E27FC236}">
                <a16:creationId xmlns:a16="http://schemas.microsoft.com/office/drawing/2014/main" id="{69102396-4856-487D-9A22-C35EBE92C529}"/>
              </a:ext>
            </a:extLst>
          </p:cNvPr>
          <p:cNvSpPr txBox="1"/>
          <p:nvPr/>
        </p:nvSpPr>
        <p:spPr>
          <a:xfrm>
            <a:off x="3986752" y="3067279"/>
            <a:ext cx="1451429" cy="923330"/>
          </a:xfrm>
          <a:prstGeom prst="rect">
            <a:avLst/>
          </a:prstGeom>
          <a:noFill/>
        </p:spPr>
        <p:txBody>
          <a:bodyPr wrap="square" rtlCol="0">
            <a:spAutoFit/>
          </a:bodyPr>
          <a:lstStyle/>
          <a:p>
            <a:pPr algn="ctr"/>
            <a:r>
              <a:rPr lang="en-GB" sz="5400" b="1" dirty="0">
                <a:solidFill>
                  <a:schemeClr val="accent2"/>
                </a:solidFill>
              </a:rPr>
              <a:t>≠</a:t>
            </a:r>
          </a:p>
        </p:txBody>
      </p:sp>
      <p:pic>
        <p:nvPicPr>
          <p:cNvPr id="6" name="Picture 5">
            <a:extLst>
              <a:ext uri="{FF2B5EF4-FFF2-40B4-BE49-F238E27FC236}">
                <a16:creationId xmlns:a16="http://schemas.microsoft.com/office/drawing/2014/main" id="{08E34FE0-505C-4033-B127-07F7C27BF385}"/>
              </a:ext>
            </a:extLst>
          </p:cNvPr>
          <p:cNvPicPr>
            <a:picLocks noChangeAspect="1"/>
          </p:cNvPicPr>
          <p:nvPr/>
        </p:nvPicPr>
        <p:blipFill>
          <a:blip r:embed="rId4"/>
          <a:stretch>
            <a:fillRect/>
          </a:stretch>
        </p:blipFill>
        <p:spPr>
          <a:xfrm>
            <a:off x="5756272" y="2522184"/>
            <a:ext cx="1903278" cy="2160000"/>
          </a:xfrm>
          <a:prstGeom prst="rect">
            <a:avLst/>
          </a:prstGeom>
        </p:spPr>
      </p:pic>
      <p:sp>
        <p:nvSpPr>
          <p:cNvPr id="7" name="TextBox 6">
            <a:extLst>
              <a:ext uri="{FF2B5EF4-FFF2-40B4-BE49-F238E27FC236}">
                <a16:creationId xmlns:a16="http://schemas.microsoft.com/office/drawing/2014/main" id="{24B3B9EA-5948-4C73-889B-8578C47F232C}"/>
              </a:ext>
            </a:extLst>
          </p:cNvPr>
          <p:cNvSpPr txBox="1"/>
          <p:nvPr/>
        </p:nvSpPr>
        <p:spPr>
          <a:xfrm>
            <a:off x="5438181" y="4718715"/>
            <a:ext cx="2883913" cy="369332"/>
          </a:xfrm>
          <a:prstGeom prst="rect">
            <a:avLst/>
          </a:prstGeom>
          <a:noFill/>
        </p:spPr>
        <p:txBody>
          <a:bodyPr wrap="square" rtlCol="0">
            <a:spAutoFit/>
          </a:bodyPr>
          <a:lstStyle/>
          <a:p>
            <a:r>
              <a:rPr lang="en-GB" dirty="0"/>
              <a:t>Intellectual Property Rights</a:t>
            </a:r>
          </a:p>
        </p:txBody>
      </p:sp>
      <p:sp>
        <p:nvSpPr>
          <p:cNvPr id="8" name="Marcador de Posição de Conteúdo 2">
            <a:extLst>
              <a:ext uri="{FF2B5EF4-FFF2-40B4-BE49-F238E27FC236}">
                <a16:creationId xmlns:a16="http://schemas.microsoft.com/office/drawing/2014/main" id="{014DFAA1-C6FB-4312-BD64-CC142700E0A1}"/>
              </a:ext>
            </a:extLst>
          </p:cNvPr>
          <p:cNvSpPr txBox="1">
            <a:spLocks/>
          </p:cNvSpPr>
          <p:nvPr/>
        </p:nvSpPr>
        <p:spPr>
          <a:xfrm>
            <a:off x="307440" y="5502215"/>
            <a:ext cx="8394228" cy="105878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Knowledge (IP) can be exchanged between </a:t>
            </a:r>
            <a:r>
              <a:rPr lang="en-US" dirty="0" err="1"/>
              <a:t>organisations</a:t>
            </a:r>
            <a:r>
              <a:rPr lang="en-US" dirty="0"/>
              <a:t> leading to improved use of said knowledge and to </a:t>
            </a:r>
            <a:r>
              <a:rPr lang="en-US" b="1" dirty="0">
                <a:solidFill>
                  <a:srgbClr val="7030A0"/>
                </a:solidFill>
              </a:rPr>
              <a:t>innovation</a:t>
            </a:r>
            <a:endParaRPr lang="pt-PT" b="1" dirty="0">
              <a:solidFill>
                <a:srgbClr val="7030A0"/>
              </a:solidFill>
            </a:endParaRPr>
          </a:p>
        </p:txBody>
      </p:sp>
      <p:sp>
        <p:nvSpPr>
          <p:cNvPr id="9" name="TextBox 8">
            <a:extLst>
              <a:ext uri="{FF2B5EF4-FFF2-40B4-BE49-F238E27FC236}">
                <a16:creationId xmlns:a16="http://schemas.microsoft.com/office/drawing/2014/main" id="{E2D46AE7-7A9C-4991-A010-41595DA3F27B}"/>
              </a:ext>
            </a:extLst>
          </p:cNvPr>
          <p:cNvSpPr txBox="1"/>
          <p:nvPr/>
        </p:nvSpPr>
        <p:spPr>
          <a:xfrm>
            <a:off x="1691680" y="4718715"/>
            <a:ext cx="2883913" cy="369332"/>
          </a:xfrm>
          <a:prstGeom prst="rect">
            <a:avLst/>
          </a:prstGeom>
          <a:noFill/>
        </p:spPr>
        <p:txBody>
          <a:bodyPr wrap="square" rtlCol="0">
            <a:spAutoFit/>
          </a:bodyPr>
          <a:lstStyle/>
          <a:p>
            <a:r>
              <a:rPr lang="en-GB" dirty="0"/>
              <a:t>Intellectual Property</a:t>
            </a:r>
          </a:p>
        </p:txBody>
      </p:sp>
    </p:spTree>
    <p:extLst>
      <p:ext uri="{BB962C8B-B14F-4D97-AF65-F5344CB8AC3E}">
        <p14:creationId xmlns:p14="http://schemas.microsoft.com/office/powerpoint/2010/main" val="291017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095EE-877D-45B5-91AA-F8AC83F18342}"/>
              </a:ext>
            </a:extLst>
          </p:cNvPr>
          <p:cNvSpPr txBox="1">
            <a:spLocks/>
          </p:cNvSpPr>
          <p:nvPr/>
        </p:nvSpPr>
        <p:spPr>
          <a:xfrm>
            <a:off x="838200" y="365125"/>
            <a:ext cx="7118176" cy="830997"/>
          </a:xfrm>
          <a:prstGeom prst="rect">
            <a:avLst/>
          </a:prstGeom>
        </p:spPr>
        <p:txBody>
          <a:bodyP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defTabSz="914400"/>
            <a:r>
              <a:rPr lang="en-GB" sz="3200" b="1" dirty="0"/>
              <a:t>Examples of Intellectual Property</a:t>
            </a:r>
          </a:p>
        </p:txBody>
      </p:sp>
      <p:sp>
        <p:nvSpPr>
          <p:cNvPr id="3" name="TextBox 2">
            <a:extLst>
              <a:ext uri="{FF2B5EF4-FFF2-40B4-BE49-F238E27FC236}">
                <a16:creationId xmlns:a16="http://schemas.microsoft.com/office/drawing/2014/main" id="{C723DEA5-94C2-4D1B-ADF1-A0E104DD65C7}"/>
              </a:ext>
            </a:extLst>
          </p:cNvPr>
          <p:cNvSpPr txBox="1"/>
          <p:nvPr/>
        </p:nvSpPr>
        <p:spPr>
          <a:xfrm>
            <a:off x="838199" y="1758127"/>
            <a:ext cx="7550225" cy="830997"/>
          </a:xfrm>
          <a:prstGeom prst="rect">
            <a:avLst/>
          </a:prstGeom>
          <a:noFill/>
        </p:spPr>
        <p:txBody>
          <a:bodyPr wrap="square" rtlCol="0">
            <a:spAutoFit/>
          </a:bodyPr>
          <a:lstStyle/>
          <a:p>
            <a:pPr algn="ctr"/>
            <a:r>
              <a:rPr lang="en-GB" sz="2400" b="1" dirty="0"/>
              <a:t>Regardless what product a organisation makes or what service it provides: </a:t>
            </a:r>
            <a:r>
              <a:rPr lang="en-GB" sz="2400" b="1" dirty="0">
                <a:solidFill>
                  <a:schemeClr val="accent2"/>
                </a:solidFill>
              </a:rPr>
              <a:t>YOU CREATE IP!</a:t>
            </a:r>
          </a:p>
        </p:txBody>
      </p:sp>
      <p:sp>
        <p:nvSpPr>
          <p:cNvPr id="4" name="TextBox 3">
            <a:extLst>
              <a:ext uri="{FF2B5EF4-FFF2-40B4-BE49-F238E27FC236}">
                <a16:creationId xmlns:a16="http://schemas.microsoft.com/office/drawing/2014/main" id="{2DC42EA1-3629-4534-91D7-ABB51D5B185F}"/>
              </a:ext>
            </a:extLst>
          </p:cNvPr>
          <p:cNvSpPr txBox="1"/>
          <p:nvPr/>
        </p:nvSpPr>
        <p:spPr>
          <a:xfrm>
            <a:off x="838199" y="2872591"/>
            <a:ext cx="7694242" cy="3416320"/>
          </a:xfrm>
          <a:prstGeom prst="rect">
            <a:avLst/>
          </a:prstGeom>
          <a:noFill/>
        </p:spPr>
        <p:txBody>
          <a:bodyPr wrap="square" rtlCol="0">
            <a:spAutoFit/>
          </a:bodyPr>
          <a:lstStyle/>
          <a:p>
            <a:pPr marL="285750" indent="-285750">
              <a:buFont typeface="Arial" panose="020B0604020202020204" pitchFamily="34" charset="0"/>
              <a:buChar char="•"/>
            </a:pPr>
            <a:r>
              <a:rPr lang="en-GB" sz="2400" dirty="0"/>
              <a:t>Website/APP</a:t>
            </a:r>
          </a:p>
          <a:p>
            <a:pPr marL="285750" indent="-285750">
              <a:buFont typeface="Arial" panose="020B0604020202020204" pitchFamily="34" charset="0"/>
              <a:buChar char="•"/>
            </a:pPr>
            <a:r>
              <a:rPr lang="en-GB" sz="2400" dirty="0"/>
              <a:t>List of customers</a:t>
            </a:r>
          </a:p>
          <a:p>
            <a:pPr marL="285750" indent="-285750">
              <a:buFont typeface="Arial" panose="020B0604020202020204" pitchFamily="34" charset="0"/>
              <a:buChar char="•"/>
            </a:pPr>
            <a:r>
              <a:rPr lang="en-GB" sz="2400" dirty="0"/>
              <a:t>Innovative methods and processes</a:t>
            </a:r>
          </a:p>
          <a:p>
            <a:pPr marL="285750" indent="-285750">
              <a:buFont typeface="Arial" panose="020B0604020202020204" pitchFamily="34" charset="0"/>
              <a:buChar char="•"/>
            </a:pPr>
            <a:r>
              <a:rPr lang="en-GB" sz="2400" dirty="0"/>
              <a:t>Inventions</a:t>
            </a:r>
          </a:p>
          <a:p>
            <a:pPr marL="285750" indent="-285750">
              <a:buFont typeface="Arial" panose="020B0604020202020204" pitchFamily="34" charset="0"/>
              <a:buChar char="•"/>
            </a:pPr>
            <a:r>
              <a:rPr lang="en-GB" sz="2400" dirty="0"/>
              <a:t>Brands</a:t>
            </a:r>
          </a:p>
          <a:p>
            <a:pPr marL="285750" indent="-285750">
              <a:buFont typeface="Arial" panose="020B0604020202020204" pitchFamily="34" charset="0"/>
              <a:buChar char="•"/>
            </a:pPr>
            <a:r>
              <a:rPr lang="en-GB" sz="2400" dirty="0"/>
              <a:t>Scientific publications</a:t>
            </a:r>
          </a:p>
          <a:p>
            <a:pPr marL="285750" indent="-285750">
              <a:buFont typeface="Arial" panose="020B0604020202020204" pitchFamily="34" charset="0"/>
              <a:buChar char="•"/>
            </a:pPr>
            <a:r>
              <a:rPr lang="en-GB" sz="2400" dirty="0"/>
              <a:t>Know how of the organisation’s employees and collaborators, </a:t>
            </a:r>
            <a:r>
              <a:rPr lang="pt-PT" sz="2400" dirty="0"/>
              <a:t>which they have acquired through training, study or experience;</a:t>
            </a:r>
            <a:endParaRPr lang="en-GB" sz="2400" dirty="0"/>
          </a:p>
        </p:txBody>
      </p:sp>
    </p:spTree>
    <p:extLst>
      <p:ext uri="{BB962C8B-B14F-4D97-AF65-F5344CB8AC3E}">
        <p14:creationId xmlns:p14="http://schemas.microsoft.com/office/powerpoint/2010/main" val="34663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 World Without Intellectual Property">
            <a:hlinkClick r:id="" action="ppaction://media"/>
            <a:extLst>
              <a:ext uri="{FF2B5EF4-FFF2-40B4-BE49-F238E27FC236}">
                <a16:creationId xmlns:a16="http://schemas.microsoft.com/office/drawing/2014/main" id="{8EB783C5-CADF-4AF0-A077-CD33AB3D26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0395" y="1110597"/>
            <a:ext cx="8243210" cy="4636805"/>
          </a:xfrm>
          <a:prstGeom prst="rect">
            <a:avLst/>
          </a:prstGeom>
        </p:spPr>
      </p:pic>
      <p:sp>
        <p:nvSpPr>
          <p:cNvPr id="3" name="Título 1">
            <a:extLst>
              <a:ext uri="{FF2B5EF4-FFF2-40B4-BE49-F238E27FC236}">
                <a16:creationId xmlns:a16="http://schemas.microsoft.com/office/drawing/2014/main" id="{2B6152F0-9901-4F37-82FF-4CE81F13E217}"/>
              </a:ext>
            </a:extLst>
          </p:cNvPr>
          <p:cNvSpPr txBox="1">
            <a:spLocks/>
          </p:cNvSpPr>
          <p:nvPr/>
        </p:nvSpPr>
        <p:spPr>
          <a:xfrm>
            <a:off x="838200" y="365125"/>
            <a:ext cx="7406208" cy="543595"/>
          </a:xfrm>
          <a:prstGeom prst="rect">
            <a:avLst/>
          </a:prstGeom>
        </p:spPr>
        <p:txBody>
          <a:bodyPr>
            <a:normAutofit lnSpcReduction="10000"/>
          </a:bodyPr>
          <a:lstStyle>
            <a:lvl1pPr algn="l" rtl="0" eaLnBrk="1" latinLnBrk="0" hangingPunct="1">
              <a:spcBef>
                <a:spcPct val="0"/>
              </a:spcBef>
              <a:buNone/>
              <a:defRPr kumimoji="0" sz="4600" kern="1200">
                <a:solidFill>
                  <a:schemeClr val="tx1"/>
                </a:solidFill>
                <a:latin typeface="+mj-lt"/>
                <a:ea typeface="+mj-ea"/>
                <a:cs typeface="+mj-cs"/>
              </a:defRPr>
            </a:lvl1pPr>
          </a:lstStyle>
          <a:p>
            <a:pPr defTabSz="914400"/>
            <a:r>
              <a:rPr lang="en-US" sz="3200" b="1"/>
              <a:t>A world without IP</a:t>
            </a:r>
            <a:endParaRPr lang="pt-PT" sz="3200" b="1" dirty="0"/>
          </a:p>
        </p:txBody>
      </p:sp>
    </p:spTree>
    <p:extLst>
      <p:ext uri="{BB962C8B-B14F-4D97-AF65-F5344CB8AC3E}">
        <p14:creationId xmlns:p14="http://schemas.microsoft.com/office/powerpoint/2010/main" val="39060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ell phone&#10;&#10;Description automatically generated">
            <a:extLst>
              <a:ext uri="{FF2B5EF4-FFF2-40B4-BE49-F238E27FC236}">
                <a16:creationId xmlns:a16="http://schemas.microsoft.com/office/drawing/2014/main" id="{4A2EDA3E-B310-4B71-8052-6168B5932AAA}"/>
              </a:ext>
            </a:extLst>
          </p:cNvPr>
          <p:cNvPicPr>
            <a:picLocks noChangeAspect="1"/>
          </p:cNvPicPr>
          <p:nvPr/>
        </p:nvPicPr>
        <p:blipFill>
          <a:blip r:embed="rId2"/>
          <a:stretch>
            <a:fillRect/>
          </a:stretch>
        </p:blipFill>
        <p:spPr>
          <a:xfrm>
            <a:off x="0" y="921185"/>
            <a:ext cx="9144000" cy="5100103"/>
          </a:xfrm>
          <a:prstGeom prst="rect">
            <a:avLst/>
          </a:prstGeom>
        </p:spPr>
      </p:pic>
    </p:spTree>
    <p:extLst>
      <p:ext uri="{BB962C8B-B14F-4D97-AF65-F5344CB8AC3E}">
        <p14:creationId xmlns:p14="http://schemas.microsoft.com/office/powerpoint/2010/main" val="470400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794" y="381000"/>
            <a:ext cx="8126412" cy="1447800"/>
          </a:xfrm>
        </p:spPr>
        <p:txBody>
          <a:bodyPr/>
          <a:lstStyle/>
          <a:p>
            <a:r>
              <a:rPr lang="en-GB" dirty="0"/>
              <a:t>Intellectual Property Rights </a:t>
            </a:r>
          </a:p>
        </p:txBody>
      </p:sp>
      <p:sp>
        <p:nvSpPr>
          <p:cNvPr id="3" name="Content Placeholder 2"/>
          <p:cNvSpPr>
            <a:spLocks noGrp="1"/>
          </p:cNvSpPr>
          <p:nvPr>
            <p:ph idx="1"/>
          </p:nvPr>
        </p:nvSpPr>
        <p:spPr>
          <a:xfrm>
            <a:off x="838200" y="1981200"/>
            <a:ext cx="7467600" cy="4525963"/>
          </a:xfrm>
        </p:spPr>
        <p:txBody>
          <a:bodyPr/>
          <a:lstStyle/>
          <a:p>
            <a:r>
              <a:rPr lang="en-US" dirty="0"/>
              <a:t>Intellectual Property (IP) protection guarantees the inventor of a new process or product to benefit from, or allow others to take profit from, the exploitation of that IP, either financially or other, preventing the possibility of unfair use of it by third parties.</a:t>
            </a:r>
            <a:endParaRPr lang="en-GB" dirty="0"/>
          </a:p>
        </p:txBody>
      </p:sp>
    </p:spTree>
    <p:extLst>
      <p:ext uri="{BB962C8B-B14F-4D97-AF65-F5344CB8AC3E}">
        <p14:creationId xmlns:p14="http://schemas.microsoft.com/office/powerpoint/2010/main" val="2193246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video game&#10;&#10;Description automatically generated">
            <a:extLst>
              <a:ext uri="{FF2B5EF4-FFF2-40B4-BE49-F238E27FC236}">
                <a16:creationId xmlns:a16="http://schemas.microsoft.com/office/drawing/2014/main" id="{FE1B5127-416C-4577-9203-81A720D44A35}"/>
              </a:ext>
            </a:extLst>
          </p:cNvPr>
          <p:cNvPicPr>
            <a:picLocks noChangeAspect="1"/>
          </p:cNvPicPr>
          <p:nvPr/>
        </p:nvPicPr>
        <p:blipFill>
          <a:blip r:embed="rId3"/>
          <a:stretch>
            <a:fillRect/>
          </a:stretch>
        </p:blipFill>
        <p:spPr>
          <a:xfrm>
            <a:off x="0" y="829123"/>
            <a:ext cx="8497508" cy="4832125"/>
          </a:xfrm>
          <a:prstGeom prst="rect">
            <a:avLst/>
          </a:prstGeom>
        </p:spPr>
      </p:pic>
      <p:sp>
        <p:nvSpPr>
          <p:cNvPr id="2" name="Rectangle 1">
            <a:extLst>
              <a:ext uri="{FF2B5EF4-FFF2-40B4-BE49-F238E27FC236}">
                <a16:creationId xmlns:a16="http://schemas.microsoft.com/office/drawing/2014/main" id="{5F007FAC-EBB5-44EB-A1F5-99EF08D2DA1B}"/>
              </a:ext>
            </a:extLst>
          </p:cNvPr>
          <p:cNvSpPr/>
          <p:nvPr/>
        </p:nvSpPr>
        <p:spPr>
          <a:xfrm>
            <a:off x="1835696" y="548680"/>
            <a:ext cx="5112568" cy="93610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2800" b="1" dirty="0"/>
              <a:t>Intellectual Property Rights</a:t>
            </a:r>
          </a:p>
        </p:txBody>
      </p:sp>
    </p:spTree>
    <p:extLst>
      <p:ext uri="{BB962C8B-B14F-4D97-AF65-F5344CB8AC3E}">
        <p14:creationId xmlns:p14="http://schemas.microsoft.com/office/powerpoint/2010/main" val="3919428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F3BD-D1EC-4488-B86E-7C6CDEABA880}"/>
              </a:ext>
            </a:extLst>
          </p:cNvPr>
          <p:cNvSpPr>
            <a:spLocks noGrp="1"/>
          </p:cNvSpPr>
          <p:nvPr>
            <p:ph type="title"/>
          </p:nvPr>
        </p:nvSpPr>
        <p:spPr>
          <a:xfrm>
            <a:off x="5766602" y="836712"/>
            <a:ext cx="3053868" cy="1253808"/>
          </a:xfrm>
        </p:spPr>
        <p:txBody>
          <a:bodyPr anchor="b">
            <a:normAutofit fontScale="90000"/>
          </a:bodyPr>
          <a:lstStyle/>
          <a:p>
            <a:r>
              <a:rPr lang="en-GB" sz="2800" b="1" dirty="0"/>
              <a:t>Main principles of Industrial Property Rights</a:t>
            </a:r>
          </a:p>
        </p:txBody>
      </p:sp>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25860" r="24389" b="-2"/>
          <a:stretch/>
        </p:blipFill>
        <p:spPr>
          <a:xfrm>
            <a:off x="1048249" y="1019907"/>
            <a:ext cx="4114800" cy="4114800"/>
          </a:xfrm>
          <a:prstGeom prst="rect">
            <a:avLst/>
          </a:prstGeom>
          <a:noFill/>
        </p:spPr>
      </p:pic>
      <p:sp>
        <p:nvSpPr>
          <p:cNvPr id="3" name="Content Placeholder 2">
            <a:extLst>
              <a:ext uri="{FF2B5EF4-FFF2-40B4-BE49-F238E27FC236}">
                <a16:creationId xmlns:a16="http://schemas.microsoft.com/office/drawing/2014/main" id="{2A5E450D-5A66-411F-8C74-97641659F4B1}"/>
              </a:ext>
            </a:extLst>
          </p:cNvPr>
          <p:cNvSpPr>
            <a:spLocks noGrp="1"/>
          </p:cNvSpPr>
          <p:nvPr>
            <p:ph type="body" sz="half" idx="2"/>
          </p:nvPr>
        </p:nvSpPr>
        <p:spPr>
          <a:xfrm>
            <a:off x="5556734" y="2348880"/>
            <a:ext cx="3263738" cy="3310555"/>
          </a:xfrm>
        </p:spPr>
        <p:txBody>
          <a:bodyPr>
            <a:normAutofit/>
          </a:bodyPr>
          <a:lstStyle/>
          <a:p>
            <a:pPr marL="0" indent="0">
              <a:buNone/>
            </a:pPr>
            <a:r>
              <a:rPr lang="en-GB" sz="2000" b="1" dirty="0"/>
              <a:t>Principle of Territoriality</a:t>
            </a:r>
          </a:p>
          <a:p>
            <a:pPr marL="0" indent="0">
              <a:buNone/>
            </a:pPr>
            <a:r>
              <a:rPr lang="en-GB" sz="2000" dirty="0"/>
              <a:t>IP rights are territorial rights. In general, the exclusive rights are only applicable in the country or region in which a IPR has been filed and granted, in accordance with the law of that country or region. </a:t>
            </a:r>
          </a:p>
          <a:p>
            <a:endParaRPr lang="en-GB" sz="2000" dirty="0"/>
          </a:p>
        </p:txBody>
      </p:sp>
    </p:spTree>
    <p:extLst>
      <p:ext uri="{BB962C8B-B14F-4D97-AF65-F5344CB8AC3E}">
        <p14:creationId xmlns:p14="http://schemas.microsoft.com/office/powerpoint/2010/main" val="1968422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A54A2C-FFF1-42FF-B7AC-DDC105918D8C}"/>
              </a:ext>
            </a:extLst>
          </p:cNvPr>
          <p:cNvPicPr>
            <a:picLocks noChangeAspect="1"/>
          </p:cNvPicPr>
          <p:nvPr/>
        </p:nvPicPr>
        <p:blipFill>
          <a:blip r:embed="rId3"/>
          <a:stretch>
            <a:fillRect/>
          </a:stretch>
        </p:blipFill>
        <p:spPr>
          <a:xfrm>
            <a:off x="323528" y="332656"/>
            <a:ext cx="3702155" cy="2736304"/>
          </a:xfrm>
          <a:prstGeom prst="rect">
            <a:avLst/>
          </a:prstGeom>
        </p:spPr>
      </p:pic>
      <p:sp>
        <p:nvSpPr>
          <p:cNvPr id="5" name="Rectangle 4">
            <a:extLst>
              <a:ext uri="{FF2B5EF4-FFF2-40B4-BE49-F238E27FC236}">
                <a16:creationId xmlns:a16="http://schemas.microsoft.com/office/drawing/2014/main" id="{71B26FB3-11FE-4927-A87F-3A7C5265A470}"/>
              </a:ext>
            </a:extLst>
          </p:cNvPr>
          <p:cNvSpPr/>
          <p:nvPr/>
        </p:nvSpPr>
        <p:spPr>
          <a:xfrm>
            <a:off x="195288" y="3426420"/>
            <a:ext cx="8841208" cy="3359061"/>
          </a:xfrm>
          <a:prstGeom prst="rect">
            <a:avLst/>
          </a:prstGeom>
        </p:spPr>
        <p:txBody>
          <a:bodyPr wrap="square">
            <a:spAutoFit/>
          </a:bodyPr>
          <a:lstStyle/>
          <a:p>
            <a:pPr marL="342900" indent="-342900">
              <a:lnSpc>
                <a:spcPct val="150000"/>
              </a:lnSpc>
              <a:buClr>
                <a:srgbClr val="FF0000"/>
              </a:buClr>
              <a:buSzPct val="150000"/>
              <a:buFont typeface="Arial"/>
              <a:buChar char="•"/>
            </a:pPr>
            <a:r>
              <a:rPr lang="en-GB" sz="2400" dirty="0">
                <a:solidFill>
                  <a:prstClr val="black"/>
                </a:solidFill>
                <a:latin typeface="Calibri"/>
              </a:rPr>
              <a:t>Product Development &amp; Customer Development are key for business model generation</a:t>
            </a:r>
          </a:p>
          <a:p>
            <a:pPr marL="342900" indent="-342900">
              <a:lnSpc>
                <a:spcPct val="150000"/>
              </a:lnSpc>
              <a:buClr>
                <a:srgbClr val="FF0000"/>
              </a:buClr>
              <a:buSzPct val="150000"/>
              <a:buFont typeface="Arial"/>
              <a:buChar char="•"/>
            </a:pPr>
            <a:r>
              <a:rPr lang="en-GB" sz="2400" b="1" dirty="0">
                <a:solidFill>
                  <a:srgbClr val="C00000"/>
                </a:solidFill>
                <a:latin typeface="Calibri"/>
              </a:rPr>
              <a:t>Customer Development </a:t>
            </a:r>
            <a:r>
              <a:rPr lang="en-GB" sz="2400" dirty="0">
                <a:solidFill>
                  <a:prstClr val="black"/>
                </a:solidFill>
                <a:latin typeface="Calibri"/>
              </a:rPr>
              <a:t>– identify and validate your customer segments – and </a:t>
            </a:r>
            <a:r>
              <a:rPr lang="en-GB" sz="2400" u="sng" dirty="0">
                <a:solidFill>
                  <a:prstClr val="black"/>
                </a:solidFill>
                <a:latin typeface="Calibri"/>
              </a:rPr>
              <a:t>adjust the business model </a:t>
            </a:r>
            <a:r>
              <a:rPr lang="en-GB" sz="2400" dirty="0">
                <a:solidFill>
                  <a:prstClr val="black"/>
                </a:solidFill>
                <a:latin typeface="Calibri"/>
              </a:rPr>
              <a:t>to each target - customer segment</a:t>
            </a:r>
          </a:p>
          <a:p>
            <a:pPr marL="342900" indent="-342900">
              <a:lnSpc>
                <a:spcPct val="150000"/>
              </a:lnSpc>
              <a:buClr>
                <a:srgbClr val="FF0000"/>
              </a:buClr>
              <a:buSzPct val="150000"/>
              <a:buFont typeface="Arial"/>
              <a:buChar char="•"/>
            </a:pPr>
            <a:r>
              <a:rPr lang="en-GB" sz="2400" dirty="0">
                <a:solidFill>
                  <a:prstClr val="black"/>
                </a:solidFill>
                <a:latin typeface="Calibri"/>
              </a:rPr>
              <a:t>Validation – engage potential users/customers before launch!!</a:t>
            </a:r>
          </a:p>
        </p:txBody>
      </p:sp>
      <p:sp>
        <p:nvSpPr>
          <p:cNvPr id="6" name="TextBox 5">
            <a:extLst>
              <a:ext uri="{FF2B5EF4-FFF2-40B4-BE49-F238E27FC236}">
                <a16:creationId xmlns:a16="http://schemas.microsoft.com/office/drawing/2014/main" id="{8E6D0AEA-DAF1-4576-90EF-996233FDAA88}"/>
              </a:ext>
            </a:extLst>
          </p:cNvPr>
          <p:cNvSpPr txBox="1"/>
          <p:nvPr/>
        </p:nvSpPr>
        <p:spPr>
          <a:xfrm>
            <a:off x="4283968" y="332656"/>
            <a:ext cx="4536504" cy="2251065"/>
          </a:xfrm>
          <a:prstGeom prst="rect">
            <a:avLst/>
          </a:prstGeom>
          <a:noFill/>
        </p:spPr>
        <p:txBody>
          <a:bodyPr wrap="square" rtlCol="0">
            <a:spAutoFit/>
          </a:bodyPr>
          <a:lstStyle/>
          <a:p>
            <a:pPr marL="342900" indent="-342900">
              <a:lnSpc>
                <a:spcPct val="150000"/>
              </a:lnSpc>
              <a:buClr>
                <a:srgbClr val="FF0000"/>
              </a:buClr>
              <a:buSzPct val="150000"/>
              <a:buFont typeface="Arial"/>
              <a:buChar char="•"/>
            </a:pPr>
            <a:r>
              <a:rPr lang="en-GB" sz="2400" b="1" dirty="0">
                <a:solidFill>
                  <a:srgbClr val="C00000"/>
                </a:solidFill>
                <a:latin typeface="Calibri"/>
              </a:rPr>
              <a:t>No customers, no business</a:t>
            </a:r>
          </a:p>
          <a:p>
            <a:pPr marL="342900" indent="-342900">
              <a:lnSpc>
                <a:spcPct val="150000"/>
              </a:lnSpc>
              <a:buClr>
                <a:srgbClr val="FF0000"/>
              </a:buClr>
              <a:buSzPct val="150000"/>
              <a:buFont typeface="Arial"/>
              <a:buChar char="•"/>
            </a:pPr>
            <a:r>
              <a:rPr lang="en-GB" sz="2400" dirty="0">
                <a:solidFill>
                  <a:prstClr val="black"/>
                </a:solidFill>
                <a:latin typeface="Calibri"/>
              </a:rPr>
              <a:t>Customer segments: customers should be grouped by needs, behaviours, other attributes</a:t>
            </a:r>
          </a:p>
        </p:txBody>
      </p:sp>
    </p:spTree>
    <p:extLst>
      <p:ext uri="{BB962C8B-B14F-4D97-AF65-F5344CB8AC3E}">
        <p14:creationId xmlns:p14="http://schemas.microsoft.com/office/powerpoint/2010/main" val="1462220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0844CA-6AB3-48DB-B54B-1EF2E547E89A}"/>
              </a:ext>
            </a:extLst>
          </p:cNvPr>
          <p:cNvSpPr>
            <a:spLocks noGrp="1"/>
          </p:cNvSpPr>
          <p:nvPr>
            <p:ph type="title"/>
          </p:nvPr>
        </p:nvSpPr>
        <p:spPr>
          <a:xfrm>
            <a:off x="838200" y="184249"/>
            <a:ext cx="7262192" cy="1011140"/>
          </a:xfrm>
        </p:spPr>
        <p:txBody>
          <a:bodyPr>
            <a:normAutofit fontScale="90000"/>
          </a:bodyPr>
          <a:lstStyle/>
          <a:p>
            <a:r>
              <a:rPr lang="en-GB" sz="3200" b="1" dirty="0"/>
              <a:t>Main principles of Industrial Property Rights</a:t>
            </a:r>
          </a:p>
        </p:txBody>
      </p:sp>
      <p:pic>
        <p:nvPicPr>
          <p:cNvPr id="6" name="Picture 5" descr="A picture containing timepiece, object, sitting, black&#10;&#10;Description automatically generated">
            <a:extLst>
              <a:ext uri="{FF2B5EF4-FFF2-40B4-BE49-F238E27FC236}">
                <a16:creationId xmlns:a16="http://schemas.microsoft.com/office/drawing/2014/main" id="{52DCF1C0-3683-452E-A64B-95B944234ED8}"/>
              </a:ext>
            </a:extLst>
          </p:cNvPr>
          <p:cNvPicPr>
            <a:picLocks noChangeAspect="1"/>
          </p:cNvPicPr>
          <p:nvPr/>
        </p:nvPicPr>
        <p:blipFill rotWithShape="1">
          <a:blip r:embed="rId2">
            <a:extLst>
              <a:ext uri="{28A0092B-C50C-407E-A947-70E740481C1C}">
                <a14:useLocalDpi xmlns:a14="http://schemas.microsoft.com/office/drawing/2010/main" val="0"/>
              </a:ext>
            </a:extLst>
          </a:blip>
          <a:srcRect l="2921"/>
          <a:stretch/>
        </p:blipFill>
        <p:spPr>
          <a:xfrm>
            <a:off x="2910840" y="1916832"/>
            <a:ext cx="6233160" cy="4272681"/>
          </a:xfrm>
          <a:prstGeom prst="ellipse">
            <a:avLst/>
          </a:prstGeom>
          <a:ln>
            <a:noFill/>
          </a:ln>
          <a:effectLst>
            <a:softEdge rad="112500"/>
          </a:effectLst>
        </p:spPr>
      </p:pic>
      <p:sp>
        <p:nvSpPr>
          <p:cNvPr id="7" name="Retângulo 6">
            <a:extLst>
              <a:ext uri="{FF2B5EF4-FFF2-40B4-BE49-F238E27FC236}">
                <a16:creationId xmlns:a16="http://schemas.microsoft.com/office/drawing/2014/main" id="{51376327-B45E-42C5-BB5B-B8B57EC84399}"/>
              </a:ext>
            </a:extLst>
          </p:cNvPr>
          <p:cNvSpPr/>
          <p:nvPr/>
        </p:nvSpPr>
        <p:spPr>
          <a:xfrm>
            <a:off x="179512" y="2457212"/>
            <a:ext cx="6038055" cy="4216539"/>
          </a:xfrm>
          <a:prstGeom prst="rect">
            <a:avLst/>
          </a:prstGeom>
        </p:spPr>
        <p:txBody>
          <a:bodyPr wrap="square">
            <a:spAutoFit/>
          </a:bodyPr>
          <a:lstStyle/>
          <a:p>
            <a:pPr>
              <a:spcAft>
                <a:spcPts val="600"/>
              </a:spcAft>
            </a:pPr>
            <a:r>
              <a:rPr lang="en-GB" sz="2000" dirty="0"/>
              <a:t>Intellectual Property rights grant a monopoly on the intellect creation for a </a:t>
            </a:r>
            <a:r>
              <a:rPr lang="en-GB" sz="2000" b="1" dirty="0"/>
              <a:t>limited amount of time </a:t>
            </a:r>
            <a:r>
              <a:rPr lang="en-GB" sz="2000" dirty="0"/>
              <a:t>depending on the type of right that is protected. </a:t>
            </a:r>
          </a:p>
          <a:p>
            <a:pPr>
              <a:spcAft>
                <a:spcPts val="600"/>
              </a:spcAft>
            </a:pPr>
            <a:endParaRPr lang="en-GB" dirty="0"/>
          </a:p>
          <a:p>
            <a:pPr marL="342900" indent="-342900">
              <a:spcAft>
                <a:spcPts val="600"/>
              </a:spcAft>
              <a:buFont typeface="Arial" panose="020B0604020202020204" pitchFamily="34" charset="0"/>
              <a:buChar char="•"/>
            </a:pPr>
            <a:r>
              <a:rPr lang="en-GB" sz="2000" dirty="0"/>
              <a:t>Copyrights - 70 years after the death of the author </a:t>
            </a:r>
          </a:p>
          <a:p>
            <a:pPr marL="342900" indent="-342900">
              <a:spcAft>
                <a:spcPts val="600"/>
              </a:spcAft>
              <a:buFont typeface="Arial" panose="020B0604020202020204" pitchFamily="34" charset="0"/>
              <a:buChar char="•"/>
            </a:pPr>
            <a:r>
              <a:rPr lang="en-GB" sz="2000" dirty="0"/>
              <a:t>Patents - 20 years after the registration </a:t>
            </a:r>
          </a:p>
          <a:p>
            <a:pPr marL="342900" indent="-342900">
              <a:spcAft>
                <a:spcPts val="600"/>
              </a:spcAft>
              <a:buFont typeface="Arial" panose="020B0604020202020204" pitchFamily="34" charset="0"/>
              <a:buChar char="•"/>
            </a:pPr>
            <a:r>
              <a:rPr lang="en-GB" sz="2000" dirty="0"/>
              <a:t>Industrial designs  - 25 five years after the registration </a:t>
            </a:r>
          </a:p>
          <a:p>
            <a:pPr marL="342900" indent="-342900">
              <a:spcAft>
                <a:spcPts val="600"/>
              </a:spcAft>
              <a:buFont typeface="Arial" panose="020B0604020202020204" pitchFamily="34" charset="0"/>
              <a:buChar char="•"/>
            </a:pPr>
            <a:r>
              <a:rPr lang="en-GB" sz="2000" dirty="0"/>
              <a:t>Trademarks - indefinitely as long as renewal fees are paid </a:t>
            </a:r>
          </a:p>
          <a:p>
            <a:pPr marL="342900" indent="-342900">
              <a:spcAft>
                <a:spcPts val="600"/>
              </a:spcAft>
              <a:buFont typeface="Arial" panose="020B0604020202020204" pitchFamily="34" charset="0"/>
              <a:buChar char="•"/>
            </a:pPr>
            <a:endParaRPr lang="en-GB" sz="2000" dirty="0"/>
          </a:p>
        </p:txBody>
      </p:sp>
      <p:sp>
        <p:nvSpPr>
          <p:cNvPr id="8" name="Content Placeholder 2">
            <a:extLst>
              <a:ext uri="{FF2B5EF4-FFF2-40B4-BE49-F238E27FC236}">
                <a16:creationId xmlns:a16="http://schemas.microsoft.com/office/drawing/2014/main" id="{30EFBA4B-B91C-4C6E-A0D1-90CAC6F6675F}"/>
              </a:ext>
            </a:extLst>
          </p:cNvPr>
          <p:cNvSpPr txBox="1">
            <a:spLocks/>
          </p:cNvSpPr>
          <p:nvPr/>
        </p:nvSpPr>
        <p:spPr>
          <a:xfrm>
            <a:off x="337280" y="1266122"/>
            <a:ext cx="4594760" cy="767263"/>
          </a:xfrm>
          <a:prstGeom prst="ellipse">
            <a:avLst/>
          </a:prstGeom>
          <a:ln>
            <a:noFill/>
          </a:ln>
        </p:spPr>
        <p:style>
          <a:lnRef idx="2">
            <a:schemeClr val="dk1"/>
          </a:lnRef>
          <a:fillRef idx="1">
            <a:schemeClr val="lt1"/>
          </a:fillRef>
          <a:effectRef idx="0">
            <a:schemeClr val="dk1"/>
          </a:effectRef>
          <a:fontRef idx="minor">
            <a:schemeClr val="dk1"/>
          </a:fontRef>
        </p:style>
        <p:txBody>
          <a:bodyPr vert="horz">
            <a:noAutofit/>
          </a:bodyPr>
          <a:lstStyle>
            <a:lvl1pPr marL="0" indent="0" algn="l" rtl="0" eaLnBrk="1" latinLnBrk="0" hangingPunct="1">
              <a:spcBef>
                <a:spcPct val="20000"/>
              </a:spcBef>
              <a:buClr>
                <a:schemeClr val="accent1"/>
              </a:buClr>
              <a:buSzPct val="80000"/>
              <a:buFont typeface="Wingdings 2"/>
              <a:buNone/>
              <a:defRPr kumimoji="0" sz="32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ctr" defTabSz="914400"/>
            <a:r>
              <a:rPr lang="en-GB" sz="2800" b="1" dirty="0">
                <a:solidFill>
                  <a:srgbClr val="6B2E6E"/>
                </a:solidFill>
                <a:latin typeface="Corbel" panose="020B0503020204020204" pitchFamily="34" charset="0"/>
                <a:ea typeface="Tahoma" panose="020B0604030504040204" pitchFamily="34" charset="0"/>
                <a:cs typeface="Tahoma" panose="020B0604030504040204" pitchFamily="34" charset="0"/>
              </a:rPr>
              <a:t>Duration of the protection </a:t>
            </a:r>
          </a:p>
          <a:p>
            <a:pPr defTabSz="914400"/>
            <a:endParaRPr lang="en-GB" sz="2800" dirty="0"/>
          </a:p>
        </p:txBody>
      </p:sp>
    </p:spTree>
    <p:extLst>
      <p:ext uri="{BB962C8B-B14F-4D97-AF65-F5344CB8AC3E}">
        <p14:creationId xmlns:p14="http://schemas.microsoft.com/office/powerpoint/2010/main" val="74239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7">
                                            <p:txEl>
                                              <p:pRg st="2" end="2"/>
                                            </p:txEl>
                                          </p:spTgt>
                                        </p:tgtEl>
                                      </p:cBhvr>
                                    </p:animEffect>
                                  </p:childTnLst>
                                </p:cTn>
                              </p:par>
                              <p:par>
                                <p:cTn id="9" presetID="12" presetClass="entr" presetSubtype="1"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 calcmode="lin" valueType="num">
                                      <p:cBhvr additive="base">
                                        <p:cTn id="11" dur="500"/>
                                        <p:tgtEl>
                                          <p:spTgt spid="7">
                                            <p:txEl>
                                              <p:pRg st="3" end="3"/>
                                            </p:txEl>
                                          </p:spTgt>
                                        </p:tgtEl>
                                        <p:attrNameLst>
                                          <p:attrName>ppt_y</p:attrName>
                                        </p:attrNameLst>
                                      </p:cBhvr>
                                      <p:tavLst>
                                        <p:tav tm="0">
                                          <p:val>
                                            <p:strVal val="#ppt_y-#ppt_h*1.125000"/>
                                          </p:val>
                                        </p:tav>
                                        <p:tav tm="100000">
                                          <p:val>
                                            <p:strVal val="#ppt_y"/>
                                          </p:val>
                                        </p:tav>
                                      </p:tavLst>
                                    </p:anim>
                                    <p:animEffect transition="in" filter="wipe(down)">
                                      <p:cBhvr>
                                        <p:cTn id="12" dur="500"/>
                                        <p:tgtEl>
                                          <p:spTgt spid="7">
                                            <p:txEl>
                                              <p:pRg st="3" end="3"/>
                                            </p:txEl>
                                          </p:spTgt>
                                        </p:tgtEl>
                                      </p:cBhvr>
                                    </p:animEffect>
                                  </p:childTnLst>
                                </p:cTn>
                              </p:par>
                              <p:par>
                                <p:cTn id="13" presetID="12" presetClass="entr" presetSubtype="1"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 calcmode="lin" valueType="num">
                                      <p:cBhvr additive="base">
                                        <p:cTn id="15" dur="500"/>
                                        <p:tgtEl>
                                          <p:spTgt spid="7">
                                            <p:txEl>
                                              <p:pRg st="4" end="4"/>
                                            </p:txEl>
                                          </p:spTgt>
                                        </p:tgtEl>
                                        <p:attrNameLst>
                                          <p:attrName>ppt_y</p:attrName>
                                        </p:attrNameLst>
                                      </p:cBhvr>
                                      <p:tavLst>
                                        <p:tav tm="0">
                                          <p:val>
                                            <p:strVal val="#ppt_y-#ppt_h*1.125000"/>
                                          </p:val>
                                        </p:tav>
                                        <p:tav tm="100000">
                                          <p:val>
                                            <p:strVal val="#ppt_y"/>
                                          </p:val>
                                        </p:tav>
                                      </p:tavLst>
                                    </p:anim>
                                    <p:animEffect transition="in" filter="wipe(down)">
                                      <p:cBhvr>
                                        <p:cTn id="16" dur="500"/>
                                        <p:tgtEl>
                                          <p:spTgt spid="7">
                                            <p:txEl>
                                              <p:pRg st="4" end="4"/>
                                            </p:txEl>
                                          </p:spTgt>
                                        </p:tgtEl>
                                      </p:cBhvr>
                                    </p:animEffect>
                                  </p:childTnLst>
                                </p:cTn>
                              </p:par>
                              <p:par>
                                <p:cTn id="17" presetID="12" presetClass="entr" presetSubtype="1"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 calcmode="lin" valueType="num">
                                      <p:cBhvr additive="base">
                                        <p:cTn id="19" dur="500"/>
                                        <p:tgtEl>
                                          <p:spTgt spid="7">
                                            <p:txEl>
                                              <p:pRg st="5" end="5"/>
                                            </p:txEl>
                                          </p:spTgt>
                                        </p:tgtEl>
                                        <p:attrNameLst>
                                          <p:attrName>ppt_y</p:attrName>
                                        </p:attrNameLst>
                                      </p:cBhvr>
                                      <p:tavLst>
                                        <p:tav tm="0">
                                          <p:val>
                                            <p:strVal val="#ppt_y-#ppt_h*1.125000"/>
                                          </p:val>
                                        </p:tav>
                                        <p:tav tm="100000">
                                          <p:val>
                                            <p:strVal val="#ppt_y"/>
                                          </p:val>
                                        </p:tav>
                                      </p:tavLst>
                                    </p:anim>
                                    <p:animEffect transition="in" filter="wipe(down)">
                                      <p:cBhvr>
                                        <p:cTn id="2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11A1D3-8E70-4D8D-A40E-4486F1D2FFD8}"/>
              </a:ext>
            </a:extLst>
          </p:cNvPr>
          <p:cNvSpPr>
            <a:spLocks noGrp="1"/>
          </p:cNvSpPr>
          <p:nvPr>
            <p:ph type="title"/>
          </p:nvPr>
        </p:nvSpPr>
        <p:spPr>
          <a:xfrm>
            <a:off x="251520" y="120040"/>
            <a:ext cx="8388424" cy="1070829"/>
          </a:xfrm>
        </p:spPr>
        <p:txBody>
          <a:bodyPr>
            <a:normAutofit/>
          </a:bodyPr>
          <a:lstStyle/>
          <a:p>
            <a:r>
              <a:rPr lang="en-GB" sz="3200" b="1" dirty="0"/>
              <a:t>Main principles of Industrial Property Rights</a:t>
            </a:r>
          </a:p>
        </p:txBody>
      </p:sp>
      <p:sp>
        <p:nvSpPr>
          <p:cNvPr id="6" name="Content Placeholder 2">
            <a:extLst>
              <a:ext uri="{FF2B5EF4-FFF2-40B4-BE49-F238E27FC236}">
                <a16:creationId xmlns:a16="http://schemas.microsoft.com/office/drawing/2014/main" id="{ED0E76CB-4C8E-4179-A9C7-749DA8866B5E}"/>
              </a:ext>
            </a:extLst>
          </p:cNvPr>
          <p:cNvSpPr txBox="1">
            <a:spLocks/>
          </p:cNvSpPr>
          <p:nvPr/>
        </p:nvSpPr>
        <p:spPr>
          <a:xfrm>
            <a:off x="838200" y="1638091"/>
            <a:ext cx="6470104" cy="1070829"/>
          </a:xfrm>
          <a:prstGeom prst="ellipse">
            <a:avLst/>
          </a:prstGeom>
          <a:ln>
            <a:noFill/>
          </a:ln>
        </p:spPr>
        <p:style>
          <a:lnRef idx="2">
            <a:schemeClr val="dk1"/>
          </a:lnRef>
          <a:fillRef idx="1">
            <a:schemeClr val="lt1"/>
          </a:fillRef>
          <a:effectRef idx="0">
            <a:schemeClr val="dk1"/>
          </a:effectRef>
          <a:fontRef idx="minor">
            <a:schemeClr val="dk1"/>
          </a:fontRef>
        </p:style>
        <p:txBody>
          <a:bodyPr vert="horz">
            <a:normAutofit/>
          </a:bodyPr>
          <a:lstStyle>
            <a:lvl1pPr marL="0" indent="0" algn="l" rtl="0" eaLnBrk="1" latinLnBrk="0" hangingPunct="1">
              <a:spcBef>
                <a:spcPct val="20000"/>
              </a:spcBef>
              <a:buClr>
                <a:schemeClr val="accent1"/>
              </a:buClr>
              <a:buSzPct val="80000"/>
              <a:buFont typeface="Wingdings 2"/>
              <a:buNone/>
              <a:defRPr kumimoji="0" sz="32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ctr" defTabSz="914400"/>
            <a:r>
              <a:rPr lang="en-GB" b="1" dirty="0">
                <a:solidFill>
                  <a:srgbClr val="6B2E6E"/>
                </a:solidFill>
                <a:latin typeface="Corbel" panose="020B0503020204020204" pitchFamily="34" charset="0"/>
                <a:ea typeface="Tahoma" panose="020B0604030504040204" pitchFamily="34" charset="0"/>
                <a:cs typeface="Tahoma" panose="020B0604030504040204" pitchFamily="34" charset="0"/>
              </a:rPr>
              <a:t>Rights Conferred</a:t>
            </a:r>
          </a:p>
        </p:txBody>
      </p:sp>
      <p:sp>
        <p:nvSpPr>
          <p:cNvPr id="7" name="Retângulo 6">
            <a:extLst>
              <a:ext uri="{FF2B5EF4-FFF2-40B4-BE49-F238E27FC236}">
                <a16:creationId xmlns:a16="http://schemas.microsoft.com/office/drawing/2014/main" id="{45940C6A-ACED-4863-81F6-8F04C35631AF}"/>
              </a:ext>
            </a:extLst>
          </p:cNvPr>
          <p:cNvSpPr/>
          <p:nvPr/>
        </p:nvSpPr>
        <p:spPr>
          <a:xfrm>
            <a:off x="838201" y="2565537"/>
            <a:ext cx="7262192" cy="830997"/>
          </a:xfrm>
          <a:prstGeom prst="rect">
            <a:avLst/>
          </a:prstGeom>
        </p:spPr>
        <p:txBody>
          <a:bodyPr wrap="square">
            <a:spAutoFit/>
          </a:bodyPr>
          <a:lstStyle/>
          <a:p>
            <a:r>
              <a:rPr lang="en-GB" sz="2400" dirty="0"/>
              <a:t>An IP Right grants to its owner a monopoly on the product of the mind protected. </a:t>
            </a:r>
          </a:p>
        </p:txBody>
      </p:sp>
      <p:pic>
        <p:nvPicPr>
          <p:cNvPr id="8" name="Picture 7" descr="A stop sign&#10;&#10;Description automatically generated">
            <a:extLst>
              <a:ext uri="{FF2B5EF4-FFF2-40B4-BE49-F238E27FC236}">
                <a16:creationId xmlns:a16="http://schemas.microsoft.com/office/drawing/2014/main" id="{973E9D6B-811A-49C9-99D4-EACA0AF4A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689" y="3512602"/>
            <a:ext cx="2262981" cy="2262981"/>
          </a:xfrm>
          <a:prstGeom prst="rect">
            <a:avLst/>
          </a:prstGeom>
        </p:spPr>
      </p:pic>
      <p:sp>
        <p:nvSpPr>
          <p:cNvPr id="9" name="Rectangle 8">
            <a:extLst>
              <a:ext uri="{FF2B5EF4-FFF2-40B4-BE49-F238E27FC236}">
                <a16:creationId xmlns:a16="http://schemas.microsoft.com/office/drawing/2014/main" id="{485B4B7B-832E-41E6-9175-E5553912F3B1}"/>
              </a:ext>
            </a:extLst>
          </p:cNvPr>
          <p:cNvSpPr/>
          <p:nvPr/>
        </p:nvSpPr>
        <p:spPr>
          <a:xfrm>
            <a:off x="4283968" y="3859262"/>
            <a:ext cx="3960600" cy="1569660"/>
          </a:xfrm>
          <a:prstGeom prst="rect">
            <a:avLst/>
          </a:prstGeom>
        </p:spPr>
        <p:txBody>
          <a:bodyPr wrap="square">
            <a:spAutoFit/>
          </a:bodyPr>
          <a:lstStyle/>
          <a:p>
            <a:r>
              <a:rPr lang="en-GB" sz="2400" dirty="0"/>
              <a:t>Nobody without his authorization may use, developed, fabricate, sell the protected item. </a:t>
            </a:r>
          </a:p>
        </p:txBody>
      </p:sp>
    </p:spTree>
    <p:extLst>
      <p:ext uri="{BB962C8B-B14F-4D97-AF65-F5344CB8AC3E}">
        <p14:creationId xmlns:p14="http://schemas.microsoft.com/office/powerpoint/2010/main" val="491674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CFB62CD-5BDA-4E33-802F-DFBB5B51DB05}"/>
              </a:ext>
            </a:extLst>
          </p:cNvPr>
          <p:cNvSpPr>
            <a:spLocks noGrp="1"/>
          </p:cNvSpPr>
          <p:nvPr>
            <p:ph type="title"/>
          </p:nvPr>
        </p:nvSpPr>
        <p:spPr>
          <a:xfrm>
            <a:off x="4385" y="-130175"/>
            <a:ext cx="8888095" cy="1325563"/>
          </a:xfrm>
        </p:spPr>
        <p:txBody>
          <a:bodyPr>
            <a:normAutofit/>
          </a:bodyPr>
          <a:lstStyle/>
          <a:p>
            <a:r>
              <a:rPr lang="en-GB" sz="3600" b="1" dirty="0"/>
              <a:t>Main principles of Industrial Property Rights</a:t>
            </a:r>
          </a:p>
        </p:txBody>
      </p:sp>
      <p:sp>
        <p:nvSpPr>
          <p:cNvPr id="6" name="Content Placeholder 2">
            <a:extLst>
              <a:ext uri="{FF2B5EF4-FFF2-40B4-BE49-F238E27FC236}">
                <a16:creationId xmlns:a16="http://schemas.microsoft.com/office/drawing/2014/main" id="{6B1CCCDB-1615-4C0A-AD02-30644941A33F}"/>
              </a:ext>
            </a:extLst>
          </p:cNvPr>
          <p:cNvSpPr txBox="1">
            <a:spLocks/>
          </p:cNvSpPr>
          <p:nvPr/>
        </p:nvSpPr>
        <p:spPr>
          <a:xfrm>
            <a:off x="4821476" y="2475303"/>
            <a:ext cx="3782972" cy="736048"/>
          </a:xfrm>
          <a:prstGeom prst="ellipse">
            <a:avLst/>
          </a:prstGeom>
          <a:noFill/>
          <a:ln>
            <a:noFill/>
          </a:ln>
        </p:spPr>
        <p:style>
          <a:lnRef idx="2">
            <a:schemeClr val="dk1"/>
          </a:lnRef>
          <a:fillRef idx="1">
            <a:schemeClr val="lt1"/>
          </a:fillRef>
          <a:effectRef idx="0">
            <a:schemeClr val="dk1"/>
          </a:effectRef>
          <a:fontRef idx="minor">
            <a:schemeClr val="dk1"/>
          </a:fontRef>
        </p:style>
        <p:txBody>
          <a:bodyPr vert="horz">
            <a:normAutofit fontScale="77500" lnSpcReduction="20000"/>
          </a:bodyPr>
          <a:lstStyle>
            <a:lvl1pPr marL="0" indent="0" algn="l" rtl="0" eaLnBrk="1" latinLnBrk="0" hangingPunct="1">
              <a:spcBef>
                <a:spcPct val="20000"/>
              </a:spcBef>
              <a:buClr>
                <a:schemeClr val="accent1"/>
              </a:buClr>
              <a:buSzPct val="80000"/>
              <a:buFont typeface="Wingdings 2"/>
              <a:buNone/>
              <a:defRPr kumimoji="0" sz="32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ctr" defTabSz="914400"/>
            <a:r>
              <a:rPr lang="en-GB" b="1">
                <a:solidFill>
                  <a:srgbClr val="6B2E6E"/>
                </a:solidFill>
                <a:latin typeface="Corbel" panose="020B0503020204020204" pitchFamily="34" charset="0"/>
                <a:ea typeface="Tahoma" panose="020B0604030504040204" pitchFamily="34" charset="0"/>
                <a:cs typeface="Tahoma" panose="020B0604030504040204" pitchFamily="34" charset="0"/>
              </a:rPr>
              <a:t>Public Disclosure</a:t>
            </a:r>
            <a:endParaRPr lang="en-GB" b="1" dirty="0">
              <a:solidFill>
                <a:srgbClr val="6B2E6E"/>
              </a:solidFill>
              <a:latin typeface="Corbel" panose="020B0503020204020204" pitchFamily="34" charset="0"/>
              <a:ea typeface="Tahoma" panose="020B0604030504040204" pitchFamily="34" charset="0"/>
              <a:cs typeface="Tahoma" panose="020B0604030504040204" pitchFamily="34" charset="0"/>
            </a:endParaRPr>
          </a:p>
        </p:txBody>
      </p:sp>
      <p:sp>
        <p:nvSpPr>
          <p:cNvPr id="7" name="Retângulo 6">
            <a:extLst>
              <a:ext uri="{FF2B5EF4-FFF2-40B4-BE49-F238E27FC236}">
                <a16:creationId xmlns:a16="http://schemas.microsoft.com/office/drawing/2014/main" id="{CDF93CF3-5F4F-422C-AA60-4669739C40C4}"/>
              </a:ext>
            </a:extLst>
          </p:cNvPr>
          <p:cNvSpPr/>
          <p:nvPr/>
        </p:nvSpPr>
        <p:spPr>
          <a:xfrm>
            <a:off x="1189649" y="4919925"/>
            <a:ext cx="7263653" cy="1569660"/>
          </a:xfrm>
          <a:prstGeom prst="rect">
            <a:avLst/>
          </a:prstGeom>
        </p:spPr>
        <p:txBody>
          <a:bodyPr wrap="square">
            <a:spAutoFit/>
          </a:bodyPr>
          <a:lstStyle/>
          <a:p>
            <a:r>
              <a:rPr lang="en-GB" sz="2400" dirty="0"/>
              <a:t>All intellectual works protected by IP rights will, at some point of the process and depending on the type of the IP right, be disclosed to the public, in order to foster societal innovation. </a:t>
            </a:r>
          </a:p>
        </p:txBody>
      </p:sp>
      <p:pic>
        <p:nvPicPr>
          <p:cNvPr id="8" name="Picture 7" descr="A picture containing meter&#10;&#10;Description automatically generated">
            <a:extLst>
              <a:ext uri="{FF2B5EF4-FFF2-40B4-BE49-F238E27FC236}">
                <a16:creationId xmlns:a16="http://schemas.microsoft.com/office/drawing/2014/main" id="{970ADA2B-4343-4BA5-8B27-6A80F725D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888066"/>
            <a:ext cx="4589159" cy="2834481"/>
          </a:xfrm>
          <a:prstGeom prst="rect">
            <a:avLst/>
          </a:prstGeom>
        </p:spPr>
      </p:pic>
    </p:spTree>
    <p:extLst>
      <p:ext uri="{BB962C8B-B14F-4D97-AF65-F5344CB8AC3E}">
        <p14:creationId xmlns:p14="http://schemas.microsoft.com/office/powerpoint/2010/main" val="2483818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ood&#10;&#10;Description automatically generated">
            <a:extLst>
              <a:ext uri="{FF2B5EF4-FFF2-40B4-BE49-F238E27FC236}">
                <a16:creationId xmlns:a16="http://schemas.microsoft.com/office/drawing/2014/main" id="{9A29661D-C058-45D4-BA39-94CAED3B586D}"/>
              </a:ext>
            </a:extLst>
          </p:cNvPr>
          <p:cNvPicPr>
            <a:picLocks noChangeAspect="1"/>
          </p:cNvPicPr>
          <p:nvPr/>
        </p:nvPicPr>
        <p:blipFill>
          <a:blip r:embed="rId3"/>
          <a:stretch>
            <a:fillRect/>
          </a:stretch>
        </p:blipFill>
        <p:spPr>
          <a:xfrm>
            <a:off x="0" y="896253"/>
            <a:ext cx="9144000" cy="5065494"/>
          </a:xfrm>
          <a:prstGeom prst="rect">
            <a:avLst/>
          </a:prstGeom>
        </p:spPr>
      </p:pic>
      <p:sp>
        <p:nvSpPr>
          <p:cNvPr id="7" name="Retângulo 1">
            <a:extLst>
              <a:ext uri="{FF2B5EF4-FFF2-40B4-BE49-F238E27FC236}">
                <a16:creationId xmlns:a16="http://schemas.microsoft.com/office/drawing/2014/main" id="{636F73DB-BCF0-465A-92AE-C96DBFD0749A}"/>
              </a:ext>
            </a:extLst>
          </p:cNvPr>
          <p:cNvSpPr/>
          <p:nvPr/>
        </p:nvSpPr>
        <p:spPr>
          <a:xfrm>
            <a:off x="107505" y="5303797"/>
            <a:ext cx="3169096" cy="769441"/>
          </a:xfrm>
          <a:prstGeom prst="rect">
            <a:avLst/>
          </a:prstGeom>
          <a:noFill/>
        </p:spPr>
        <p:txBody>
          <a:bodyPr wrap="square" lIns="91440" tIns="45720" rIns="91440" bIns="45720">
            <a:spAutoFit/>
          </a:bodyPr>
          <a:lstStyle/>
          <a:p>
            <a:pPr algn="ctr"/>
            <a:r>
              <a:rPr lang="pt-PT" sz="4400" b="1" cap="none" spc="0" dirty="0" err="1">
                <a:ln w="22225">
                  <a:solidFill>
                    <a:schemeClr val="accent2"/>
                  </a:solidFill>
                  <a:prstDash val="solid"/>
                </a:ln>
                <a:solidFill>
                  <a:schemeClr val="accent2">
                    <a:lumMod val="40000"/>
                    <a:lumOff val="60000"/>
                  </a:schemeClr>
                </a:solidFill>
                <a:effectLst/>
              </a:rPr>
              <a:t>Recipe</a:t>
            </a:r>
            <a:r>
              <a:rPr lang="pt-PT" sz="4400" b="1" cap="none" spc="0" dirty="0">
                <a:ln w="22225">
                  <a:solidFill>
                    <a:schemeClr val="accent2"/>
                  </a:solidFill>
                  <a:prstDash val="solid"/>
                </a:ln>
                <a:solidFill>
                  <a:schemeClr val="accent2">
                    <a:lumMod val="40000"/>
                    <a:lumOff val="60000"/>
                  </a:schemeClr>
                </a:solidFill>
                <a:effectLst/>
              </a:rPr>
              <a:t>?</a:t>
            </a:r>
          </a:p>
        </p:txBody>
      </p:sp>
      <p:pic>
        <p:nvPicPr>
          <p:cNvPr id="8" name="Picture 7" descr="A close up of a logo&#10;&#10;Description automatically generated">
            <a:extLst>
              <a:ext uri="{FF2B5EF4-FFF2-40B4-BE49-F238E27FC236}">
                <a16:creationId xmlns:a16="http://schemas.microsoft.com/office/drawing/2014/main" id="{01151C8A-C94E-4D21-8B6F-9E0E83F142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22274">
            <a:off x="2661587" y="3108393"/>
            <a:ext cx="3180285" cy="2122840"/>
          </a:xfrm>
          <a:prstGeom prst="ellipse">
            <a:avLst/>
          </a:prstGeom>
          <a:ln>
            <a:noFill/>
          </a:ln>
          <a:effectLst>
            <a:softEdge rad="112500"/>
          </a:effectLst>
        </p:spPr>
      </p:pic>
    </p:spTree>
    <p:extLst>
      <p:ext uri="{BB962C8B-B14F-4D97-AF65-F5344CB8AC3E}">
        <p14:creationId xmlns:p14="http://schemas.microsoft.com/office/powerpoint/2010/main" val="388380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C92704F2-A796-4CE8-B766-D5B91AE57494}"/>
              </a:ext>
            </a:extLst>
          </p:cNvPr>
          <p:cNvSpPr>
            <a:spLocks noGrp="1"/>
          </p:cNvSpPr>
          <p:nvPr>
            <p:ph type="title"/>
          </p:nvPr>
        </p:nvSpPr>
        <p:spPr>
          <a:xfrm>
            <a:off x="275795" y="188640"/>
            <a:ext cx="7464557" cy="1325563"/>
          </a:xfrm>
        </p:spPr>
        <p:txBody>
          <a:bodyPr>
            <a:normAutofit/>
          </a:bodyPr>
          <a:lstStyle/>
          <a:p>
            <a:r>
              <a:rPr lang="en-US" sz="3600" b="1" dirty="0"/>
              <a:t>The different types of IPR (I)</a:t>
            </a:r>
            <a:endParaRPr lang="pt-PT" sz="3600" b="1" dirty="0"/>
          </a:p>
        </p:txBody>
      </p:sp>
      <p:pic>
        <p:nvPicPr>
          <p:cNvPr id="7" name="Picture 6" descr="A screenshot of a cell phone&#10;&#10;Description automatically generated">
            <a:extLst>
              <a:ext uri="{FF2B5EF4-FFF2-40B4-BE49-F238E27FC236}">
                <a16:creationId xmlns:a16="http://schemas.microsoft.com/office/drawing/2014/main" id="{E251E1C7-C4B6-45AF-8D72-F14C4F3F6087}"/>
              </a:ext>
            </a:extLst>
          </p:cNvPr>
          <p:cNvPicPr>
            <a:picLocks noChangeAspect="1"/>
          </p:cNvPicPr>
          <p:nvPr/>
        </p:nvPicPr>
        <p:blipFill>
          <a:blip r:embed="rId3"/>
          <a:stretch>
            <a:fillRect/>
          </a:stretch>
        </p:blipFill>
        <p:spPr>
          <a:xfrm>
            <a:off x="251520" y="1916832"/>
            <a:ext cx="8892500" cy="3902615"/>
          </a:xfrm>
          <a:prstGeom prst="rect">
            <a:avLst/>
          </a:prstGeom>
        </p:spPr>
      </p:pic>
    </p:spTree>
    <p:extLst>
      <p:ext uri="{BB962C8B-B14F-4D97-AF65-F5344CB8AC3E}">
        <p14:creationId xmlns:p14="http://schemas.microsoft.com/office/powerpoint/2010/main" val="34576448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0ED82DAE-F9D4-4DED-BF4E-CA0C8E396294}"/>
              </a:ext>
            </a:extLst>
          </p:cNvPr>
          <p:cNvSpPr>
            <a:spLocks noGrp="1"/>
          </p:cNvSpPr>
          <p:nvPr>
            <p:ph type="title"/>
          </p:nvPr>
        </p:nvSpPr>
        <p:spPr>
          <a:xfrm>
            <a:off x="275795" y="188640"/>
            <a:ext cx="7464557" cy="1325563"/>
          </a:xfrm>
        </p:spPr>
        <p:txBody>
          <a:bodyPr>
            <a:normAutofit/>
          </a:bodyPr>
          <a:lstStyle/>
          <a:p>
            <a:r>
              <a:rPr lang="en-US" sz="3600" b="1" dirty="0"/>
              <a:t>The different types of IPR (II)</a:t>
            </a:r>
            <a:endParaRPr lang="pt-PT" sz="3600" b="1" dirty="0"/>
          </a:p>
        </p:txBody>
      </p:sp>
      <p:pic>
        <p:nvPicPr>
          <p:cNvPr id="7" name="Picture 6" descr="A screenshot of a cell phone&#10;&#10;Description automatically generated">
            <a:extLst>
              <a:ext uri="{FF2B5EF4-FFF2-40B4-BE49-F238E27FC236}">
                <a16:creationId xmlns:a16="http://schemas.microsoft.com/office/drawing/2014/main" id="{17D99F12-A45A-4B84-AFF1-71DBF2D8676B}"/>
              </a:ext>
            </a:extLst>
          </p:cNvPr>
          <p:cNvPicPr>
            <a:picLocks noChangeAspect="1"/>
          </p:cNvPicPr>
          <p:nvPr/>
        </p:nvPicPr>
        <p:blipFill>
          <a:blip r:embed="rId2"/>
          <a:stretch>
            <a:fillRect/>
          </a:stretch>
        </p:blipFill>
        <p:spPr>
          <a:xfrm>
            <a:off x="146333" y="1916832"/>
            <a:ext cx="8851333" cy="3872458"/>
          </a:xfrm>
          <a:prstGeom prst="rect">
            <a:avLst/>
          </a:prstGeom>
        </p:spPr>
      </p:pic>
    </p:spTree>
    <p:extLst>
      <p:ext uri="{BB962C8B-B14F-4D97-AF65-F5344CB8AC3E}">
        <p14:creationId xmlns:p14="http://schemas.microsoft.com/office/powerpoint/2010/main" val="33884331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nchor="ctr">
            <a:normAutofit/>
          </a:bodyPr>
          <a:lstStyle/>
          <a:p>
            <a:r>
              <a:rPr lang="en-GB" dirty="0"/>
              <a:t>PATENTS</a:t>
            </a:r>
          </a:p>
        </p:txBody>
      </p:sp>
      <p:pic>
        <p:nvPicPr>
          <p:cNvPr id="5" name="Picture 4" descr="A picture containing television, screen, room&#10;&#10;Description automatically generated">
            <a:extLst>
              <a:ext uri="{FF2B5EF4-FFF2-40B4-BE49-F238E27FC236}">
                <a16:creationId xmlns:a16="http://schemas.microsoft.com/office/drawing/2014/main" id="{C68F2AFC-D66B-482E-87BF-EA99E8BE4035}"/>
              </a:ext>
            </a:extLst>
          </p:cNvPr>
          <p:cNvPicPr>
            <a:picLocks noChangeAspect="1"/>
          </p:cNvPicPr>
          <p:nvPr/>
        </p:nvPicPr>
        <p:blipFill>
          <a:blip r:embed="rId2"/>
          <a:stretch>
            <a:fillRect/>
          </a:stretch>
        </p:blipFill>
        <p:spPr>
          <a:xfrm>
            <a:off x="971600" y="1180351"/>
            <a:ext cx="7128792" cy="3689147"/>
          </a:xfrm>
          <a:prstGeom prst="rect">
            <a:avLst/>
          </a:prstGeom>
          <a:noFill/>
        </p:spPr>
      </p:pic>
      <p:sp>
        <p:nvSpPr>
          <p:cNvPr id="3" name="Content Placeholder 2"/>
          <p:cNvSpPr>
            <a:spLocks noGrp="1"/>
          </p:cNvSpPr>
          <p:nvPr>
            <p:ph sz="half" idx="2"/>
          </p:nvPr>
        </p:nvSpPr>
        <p:spPr>
          <a:xfrm>
            <a:off x="282352" y="5129808"/>
            <a:ext cx="8579296" cy="1728192"/>
          </a:xfrm>
        </p:spPr>
        <p:txBody>
          <a:bodyPr>
            <a:normAutofit/>
          </a:bodyPr>
          <a:lstStyle/>
          <a:p>
            <a:r>
              <a:rPr lang="en-US" dirty="0"/>
              <a:t>A patent is a monopolist right given to the inventor for a period of up to 20 years, depending on national laws, that is restricted to the details and claims defined in the patent’s document.</a:t>
            </a:r>
          </a:p>
        </p:txBody>
      </p:sp>
    </p:spTree>
    <p:extLst>
      <p:ext uri="{BB962C8B-B14F-4D97-AF65-F5344CB8AC3E}">
        <p14:creationId xmlns:p14="http://schemas.microsoft.com/office/powerpoint/2010/main" val="9857566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22.pdf" descr="HH00236_">
            <a:extLst>
              <a:ext uri="{FF2B5EF4-FFF2-40B4-BE49-F238E27FC236}">
                <a16:creationId xmlns:a16="http://schemas.microsoft.com/office/drawing/2014/main" id="{26A9A3B2-5238-4314-B9BF-ECA85B0B2C4A}"/>
              </a:ext>
            </a:extLst>
          </p:cNvPr>
          <p:cNvPicPr/>
          <p:nvPr/>
        </p:nvPicPr>
        <p:blipFill>
          <a:blip r:embed="rId2"/>
          <a:stretch>
            <a:fillRect/>
          </a:stretch>
        </p:blipFill>
        <p:spPr>
          <a:xfrm>
            <a:off x="4052753" y="3005075"/>
            <a:ext cx="1296867" cy="1018443"/>
          </a:xfrm>
          <a:prstGeom prst="rect">
            <a:avLst/>
          </a:prstGeom>
          <a:ln w="12700">
            <a:miter lim="400000"/>
          </a:ln>
        </p:spPr>
      </p:pic>
      <p:pic>
        <p:nvPicPr>
          <p:cNvPr id="6" name="image23.pdf" descr="BD05161_">
            <a:extLst>
              <a:ext uri="{FF2B5EF4-FFF2-40B4-BE49-F238E27FC236}">
                <a16:creationId xmlns:a16="http://schemas.microsoft.com/office/drawing/2014/main" id="{446AA2E8-89E5-48BF-B994-38F4E0176958}"/>
              </a:ext>
            </a:extLst>
          </p:cNvPr>
          <p:cNvPicPr/>
          <p:nvPr/>
        </p:nvPicPr>
        <p:blipFill>
          <a:blip r:embed="rId3"/>
          <a:stretch>
            <a:fillRect/>
          </a:stretch>
        </p:blipFill>
        <p:spPr>
          <a:xfrm>
            <a:off x="7748955" y="1266561"/>
            <a:ext cx="1067581" cy="1018348"/>
          </a:xfrm>
          <a:prstGeom prst="rect">
            <a:avLst/>
          </a:prstGeom>
          <a:ln w="12700">
            <a:miter lim="400000"/>
          </a:ln>
        </p:spPr>
      </p:pic>
      <p:pic>
        <p:nvPicPr>
          <p:cNvPr id="7" name="image24.pdf" descr="BD06500_">
            <a:extLst>
              <a:ext uri="{FF2B5EF4-FFF2-40B4-BE49-F238E27FC236}">
                <a16:creationId xmlns:a16="http://schemas.microsoft.com/office/drawing/2014/main" id="{9427DA88-6C19-4720-B15C-A4FBC4C2CC07}"/>
              </a:ext>
            </a:extLst>
          </p:cNvPr>
          <p:cNvPicPr/>
          <p:nvPr/>
        </p:nvPicPr>
        <p:blipFill>
          <a:blip r:embed="rId4"/>
          <a:stretch>
            <a:fillRect/>
          </a:stretch>
        </p:blipFill>
        <p:spPr>
          <a:xfrm>
            <a:off x="5269523" y="4530181"/>
            <a:ext cx="1174686" cy="843035"/>
          </a:xfrm>
          <a:prstGeom prst="rect">
            <a:avLst/>
          </a:prstGeom>
          <a:ln w="12700">
            <a:miter lim="400000"/>
          </a:ln>
        </p:spPr>
      </p:pic>
      <p:sp>
        <p:nvSpPr>
          <p:cNvPr id="8" name="CaixaDeTexto 8">
            <a:extLst>
              <a:ext uri="{FF2B5EF4-FFF2-40B4-BE49-F238E27FC236}">
                <a16:creationId xmlns:a16="http://schemas.microsoft.com/office/drawing/2014/main" id="{4D0E30E0-B1A3-4E17-8AFA-18180D0281DD}"/>
              </a:ext>
            </a:extLst>
          </p:cNvPr>
          <p:cNvSpPr txBox="1"/>
          <p:nvPr/>
        </p:nvSpPr>
        <p:spPr>
          <a:xfrm>
            <a:off x="77770" y="1860782"/>
            <a:ext cx="7920880" cy="3136436"/>
          </a:xfrm>
          <a:prstGeom prst="rect">
            <a:avLst/>
          </a:prstGeom>
          <a:noFill/>
        </p:spPr>
        <p:txBody>
          <a:bodyPr wrap="square" rtlCol="0">
            <a:spAutoFit/>
          </a:bodyPr>
          <a:lstStyle/>
          <a:p>
            <a:pPr marL="285750" indent="-285750">
              <a:lnSpc>
                <a:spcPct val="250000"/>
              </a:lnSpc>
              <a:buFont typeface="Wingdings" panose="05000000000000000000" pitchFamily="2" charset="2"/>
              <a:buChar char="ü"/>
            </a:pPr>
            <a:r>
              <a:rPr lang="pt-PT" sz="2800" dirty="0" err="1"/>
              <a:t>Capable</a:t>
            </a:r>
            <a:r>
              <a:rPr lang="pt-PT" sz="2800" dirty="0"/>
              <a:t> </a:t>
            </a:r>
            <a:r>
              <a:rPr lang="pt-PT" sz="2800" dirty="0" err="1"/>
              <a:t>of</a:t>
            </a:r>
            <a:r>
              <a:rPr lang="pt-PT" sz="2800" dirty="0"/>
              <a:t> industrial </a:t>
            </a:r>
            <a:r>
              <a:rPr lang="pt-PT" sz="2800" dirty="0" err="1"/>
              <a:t>application</a:t>
            </a:r>
            <a:r>
              <a:rPr lang="pt-PT" sz="2800" dirty="0"/>
              <a:t> (</a:t>
            </a:r>
            <a:r>
              <a:rPr lang="pt-PT" sz="2800" dirty="0" err="1"/>
              <a:t>reproducible</a:t>
            </a:r>
            <a:r>
              <a:rPr lang="pt-PT" sz="2800" dirty="0"/>
              <a:t>)</a:t>
            </a:r>
          </a:p>
          <a:p>
            <a:pPr marL="285750" indent="-285750">
              <a:lnSpc>
                <a:spcPct val="250000"/>
              </a:lnSpc>
              <a:buFont typeface="Wingdings" panose="05000000000000000000" pitchFamily="2" charset="2"/>
              <a:buChar char="ü"/>
            </a:pPr>
            <a:r>
              <a:rPr lang="pt-PT" sz="2800" dirty="0"/>
              <a:t>New/</a:t>
            </a:r>
            <a:r>
              <a:rPr lang="pt-PT" sz="2800" dirty="0" err="1"/>
              <a:t>Novelty</a:t>
            </a:r>
            <a:endParaRPr lang="pt-PT" sz="2800" dirty="0"/>
          </a:p>
          <a:p>
            <a:pPr marL="285750" indent="-285750">
              <a:lnSpc>
                <a:spcPct val="250000"/>
              </a:lnSpc>
              <a:buFont typeface="Wingdings" panose="05000000000000000000" pitchFamily="2" charset="2"/>
              <a:buChar char="ü"/>
            </a:pPr>
            <a:r>
              <a:rPr lang="pt-PT" sz="2800" dirty="0" err="1"/>
              <a:t>Inventive</a:t>
            </a:r>
            <a:r>
              <a:rPr lang="pt-PT" sz="2800" dirty="0"/>
              <a:t> Step/non-</a:t>
            </a:r>
            <a:r>
              <a:rPr lang="pt-PT" sz="2800" dirty="0" err="1"/>
              <a:t>obvious</a:t>
            </a:r>
            <a:endParaRPr lang="pt-PT" sz="2800" dirty="0"/>
          </a:p>
        </p:txBody>
      </p:sp>
      <p:sp>
        <p:nvSpPr>
          <p:cNvPr id="9" name="Título 1">
            <a:extLst>
              <a:ext uri="{FF2B5EF4-FFF2-40B4-BE49-F238E27FC236}">
                <a16:creationId xmlns:a16="http://schemas.microsoft.com/office/drawing/2014/main" id="{EFE04154-AAAD-40D8-8576-23CC343C817C}"/>
              </a:ext>
            </a:extLst>
          </p:cNvPr>
          <p:cNvSpPr>
            <a:spLocks noGrp="1"/>
          </p:cNvSpPr>
          <p:nvPr>
            <p:ph type="title"/>
          </p:nvPr>
        </p:nvSpPr>
        <p:spPr>
          <a:xfrm>
            <a:off x="838200" y="365125"/>
            <a:ext cx="6910755" cy="1325563"/>
          </a:xfrm>
        </p:spPr>
        <p:txBody>
          <a:bodyPr>
            <a:normAutofit/>
          </a:bodyPr>
          <a:lstStyle/>
          <a:p>
            <a:r>
              <a:rPr lang="en-GB" altLang="en-US" sz="3200" b="1" dirty="0">
                <a:ea typeface="Tahoma" panose="020B0604030504040204" pitchFamily="34" charset="0"/>
                <a:cs typeface="Tahoma" panose="020B0604030504040204" pitchFamily="34" charset="0"/>
              </a:rPr>
              <a:t>A patentable invention must be:</a:t>
            </a:r>
            <a:endParaRPr lang="pt-PT" sz="3200" b="1" dirty="0"/>
          </a:p>
        </p:txBody>
      </p:sp>
    </p:spTree>
    <p:extLst>
      <p:ext uri="{BB962C8B-B14F-4D97-AF65-F5344CB8AC3E}">
        <p14:creationId xmlns:p14="http://schemas.microsoft.com/office/powerpoint/2010/main" val="39496237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D1C974B5-568A-4FE0-99A5-9D4B66AFD64E}"/>
              </a:ext>
            </a:extLst>
          </p:cNvPr>
          <p:cNvSpPr>
            <a:spLocks noGrp="1"/>
          </p:cNvSpPr>
          <p:nvPr>
            <p:ph type="title"/>
          </p:nvPr>
        </p:nvSpPr>
        <p:spPr>
          <a:xfrm>
            <a:off x="148638" y="-112938"/>
            <a:ext cx="10515600" cy="1325563"/>
          </a:xfrm>
        </p:spPr>
        <p:txBody>
          <a:bodyPr>
            <a:normAutofit/>
          </a:bodyPr>
          <a:lstStyle/>
          <a:p>
            <a:r>
              <a:rPr lang="en-GB" altLang="en-US" sz="3200" b="1" dirty="0">
                <a:ea typeface="Tahoma" panose="020B0604030504040204" pitchFamily="34" charset="0"/>
                <a:cs typeface="Tahoma" panose="020B0604030504040204" pitchFamily="34" charset="0"/>
              </a:rPr>
              <a:t>What cannot be patented? (in EU)</a:t>
            </a:r>
            <a:endParaRPr lang="pt-PT" sz="3200" b="1" dirty="0"/>
          </a:p>
        </p:txBody>
      </p:sp>
      <p:sp>
        <p:nvSpPr>
          <p:cNvPr id="6" name="Shape 264">
            <a:extLst>
              <a:ext uri="{FF2B5EF4-FFF2-40B4-BE49-F238E27FC236}">
                <a16:creationId xmlns:a16="http://schemas.microsoft.com/office/drawing/2014/main" id="{0690C15D-A92E-4BA1-A6EA-DC933A17B10F}"/>
              </a:ext>
            </a:extLst>
          </p:cNvPr>
          <p:cNvSpPr txBox="1">
            <a:spLocks/>
          </p:cNvSpPr>
          <p:nvPr/>
        </p:nvSpPr>
        <p:spPr>
          <a:xfrm>
            <a:off x="276442" y="985568"/>
            <a:ext cx="8330711" cy="511460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900"/>
              </a:spcBef>
              <a:buFont typeface="Wingdings" panose="05000000000000000000" pitchFamily="2" charset="2"/>
              <a:buChar char="ü"/>
              <a:defRPr sz="1800">
                <a:solidFill>
                  <a:srgbClr val="000000"/>
                </a:solidFill>
              </a:defRPr>
            </a:pPr>
            <a:r>
              <a:rPr lang="en-US" sz="2400" dirty="0">
                <a:solidFill>
                  <a:srgbClr val="000000"/>
                </a:solidFill>
                <a:ea typeface="Tahoma"/>
                <a:cs typeface="Tahoma"/>
                <a:sym typeface="Tahoma"/>
              </a:rPr>
              <a:t>Computer programs</a:t>
            </a:r>
          </a:p>
          <a:p>
            <a:pPr>
              <a:lnSpc>
                <a:spcPct val="120000"/>
              </a:lnSpc>
              <a:spcBef>
                <a:spcPts val="900"/>
              </a:spcBef>
              <a:buFont typeface="Wingdings" panose="05000000000000000000" pitchFamily="2" charset="2"/>
              <a:buChar char="ü"/>
              <a:defRPr sz="1800">
                <a:solidFill>
                  <a:srgbClr val="000000"/>
                </a:solidFill>
              </a:defRPr>
            </a:pPr>
            <a:r>
              <a:rPr lang="en-US" sz="2400" dirty="0">
                <a:solidFill>
                  <a:srgbClr val="000000"/>
                </a:solidFill>
                <a:ea typeface="Tahoma"/>
                <a:cs typeface="Tahoma"/>
                <a:sym typeface="Tahoma"/>
              </a:rPr>
              <a:t>Medical and surgical treatments</a:t>
            </a:r>
          </a:p>
          <a:p>
            <a:pPr>
              <a:lnSpc>
                <a:spcPct val="120000"/>
              </a:lnSpc>
              <a:spcBef>
                <a:spcPts val="900"/>
              </a:spcBef>
              <a:buFont typeface="Wingdings" panose="05000000000000000000" pitchFamily="2" charset="2"/>
              <a:buChar char="ü"/>
              <a:defRPr sz="1800">
                <a:solidFill>
                  <a:srgbClr val="000000"/>
                </a:solidFill>
              </a:defRPr>
            </a:pPr>
            <a:r>
              <a:rPr lang="en-US" sz="2400" dirty="0">
                <a:solidFill>
                  <a:srgbClr val="000000"/>
                </a:solidFill>
                <a:ea typeface="Tahoma"/>
                <a:cs typeface="Tahoma"/>
                <a:sym typeface="Tahoma"/>
              </a:rPr>
              <a:t>Mathematical methods</a:t>
            </a:r>
          </a:p>
          <a:p>
            <a:pPr>
              <a:lnSpc>
                <a:spcPct val="120000"/>
              </a:lnSpc>
              <a:spcBef>
                <a:spcPts val="900"/>
              </a:spcBef>
              <a:buFont typeface="Wingdings" panose="05000000000000000000" pitchFamily="2" charset="2"/>
              <a:buChar char="ü"/>
              <a:defRPr sz="1800">
                <a:solidFill>
                  <a:srgbClr val="000000"/>
                </a:solidFill>
              </a:defRPr>
            </a:pPr>
            <a:r>
              <a:rPr lang="en-US" sz="2400" dirty="0">
                <a:solidFill>
                  <a:srgbClr val="000000"/>
                </a:solidFill>
                <a:ea typeface="Tahoma"/>
                <a:cs typeface="Tahoma"/>
                <a:sym typeface="Tahoma"/>
              </a:rPr>
              <a:t>Business methods</a:t>
            </a:r>
          </a:p>
          <a:p>
            <a:pPr>
              <a:lnSpc>
                <a:spcPct val="120000"/>
              </a:lnSpc>
              <a:spcBef>
                <a:spcPts val="900"/>
              </a:spcBef>
              <a:buFont typeface="Wingdings" panose="05000000000000000000" pitchFamily="2" charset="2"/>
              <a:buChar char="ü"/>
              <a:defRPr sz="1800">
                <a:solidFill>
                  <a:srgbClr val="000000"/>
                </a:solidFill>
              </a:defRPr>
            </a:pPr>
            <a:r>
              <a:rPr lang="en-US" sz="2400" dirty="0">
                <a:solidFill>
                  <a:srgbClr val="000000"/>
                </a:solidFill>
                <a:ea typeface="Tahoma"/>
                <a:cs typeface="Tahoma"/>
                <a:sym typeface="Tahoma"/>
              </a:rPr>
              <a:t>Discoveries, science theories</a:t>
            </a:r>
          </a:p>
          <a:p>
            <a:pPr>
              <a:lnSpc>
                <a:spcPct val="120000"/>
              </a:lnSpc>
              <a:spcBef>
                <a:spcPts val="900"/>
              </a:spcBef>
              <a:buFont typeface="Wingdings" panose="05000000000000000000" pitchFamily="2" charset="2"/>
              <a:buChar char="ü"/>
              <a:defRPr sz="1800">
                <a:solidFill>
                  <a:srgbClr val="000000"/>
                </a:solidFill>
              </a:defRPr>
            </a:pPr>
            <a:r>
              <a:rPr lang="en-US" sz="2400" dirty="0">
                <a:solidFill>
                  <a:srgbClr val="000000"/>
                </a:solidFill>
                <a:ea typeface="Tahoma"/>
                <a:cs typeface="Tahoma"/>
                <a:sym typeface="Tahoma"/>
              </a:rPr>
              <a:t>Aesthetic creations</a:t>
            </a:r>
          </a:p>
          <a:p>
            <a:pPr>
              <a:lnSpc>
                <a:spcPct val="120000"/>
              </a:lnSpc>
              <a:spcBef>
                <a:spcPts val="900"/>
              </a:spcBef>
              <a:buFont typeface="Wingdings" panose="05000000000000000000" pitchFamily="2" charset="2"/>
              <a:buChar char="ü"/>
              <a:defRPr sz="1800">
                <a:solidFill>
                  <a:srgbClr val="000000"/>
                </a:solidFill>
              </a:defRPr>
            </a:pPr>
            <a:r>
              <a:rPr lang="en-US" sz="2400" dirty="0">
                <a:solidFill>
                  <a:srgbClr val="000000"/>
                </a:solidFill>
                <a:ea typeface="Tahoma"/>
                <a:cs typeface="Tahoma"/>
                <a:sym typeface="Tahoma"/>
              </a:rPr>
              <a:t>New species of plant or animal/ original DNA sequences</a:t>
            </a:r>
          </a:p>
          <a:p>
            <a:pPr>
              <a:lnSpc>
                <a:spcPct val="120000"/>
              </a:lnSpc>
              <a:spcBef>
                <a:spcPts val="900"/>
              </a:spcBef>
              <a:buFont typeface="Wingdings" panose="05000000000000000000" pitchFamily="2" charset="2"/>
              <a:buChar char="ü"/>
              <a:defRPr sz="1800">
                <a:solidFill>
                  <a:srgbClr val="000000"/>
                </a:solidFill>
              </a:defRPr>
            </a:pPr>
            <a:r>
              <a:rPr lang="en-US" sz="2400" dirty="0">
                <a:solidFill>
                  <a:srgbClr val="000000"/>
                </a:solidFill>
                <a:ea typeface="Tahoma"/>
                <a:cs typeface="Tahoma"/>
                <a:sym typeface="Tahoma"/>
              </a:rPr>
              <a:t>Inventions which are contrary to moral standards and public order (e.g. instruments of torture)</a:t>
            </a:r>
          </a:p>
          <a:p>
            <a:pPr>
              <a:lnSpc>
                <a:spcPct val="120000"/>
              </a:lnSpc>
              <a:spcBef>
                <a:spcPts val="900"/>
              </a:spcBef>
              <a:buFont typeface="Wingdings" panose="05000000000000000000" pitchFamily="2" charset="2"/>
              <a:buChar char="ü"/>
              <a:defRPr sz="1800">
                <a:solidFill>
                  <a:srgbClr val="000000"/>
                </a:solidFill>
              </a:defRPr>
            </a:pPr>
            <a:r>
              <a:rPr lang="en-US" sz="2400" dirty="0">
                <a:solidFill>
                  <a:srgbClr val="000000"/>
                </a:solidFill>
                <a:ea typeface="Tahoma"/>
                <a:cs typeface="Tahoma"/>
                <a:sym typeface="Tahoma"/>
              </a:rPr>
              <a:t>The human body and any non-separate part/s thereof</a:t>
            </a:r>
          </a:p>
        </p:txBody>
      </p:sp>
      <p:pic>
        <p:nvPicPr>
          <p:cNvPr id="7" name="image25.png">
            <a:extLst>
              <a:ext uri="{FF2B5EF4-FFF2-40B4-BE49-F238E27FC236}">
                <a16:creationId xmlns:a16="http://schemas.microsoft.com/office/drawing/2014/main" id="{DA45D7C0-9EAC-4E36-9884-B1122CA1EEBF}"/>
              </a:ext>
            </a:extLst>
          </p:cNvPr>
          <p:cNvPicPr/>
          <p:nvPr/>
        </p:nvPicPr>
        <p:blipFill>
          <a:blip r:embed="rId3"/>
          <a:stretch>
            <a:fillRect/>
          </a:stretch>
        </p:blipFill>
        <p:spPr>
          <a:xfrm>
            <a:off x="5087646" y="746335"/>
            <a:ext cx="3779912" cy="3528391"/>
          </a:xfrm>
          <a:prstGeom prst="rect">
            <a:avLst/>
          </a:prstGeom>
          <a:ln w="12700">
            <a:miter lim="400000"/>
          </a:ln>
        </p:spPr>
      </p:pic>
    </p:spTree>
    <p:extLst>
      <p:ext uri="{BB962C8B-B14F-4D97-AF65-F5344CB8AC3E}">
        <p14:creationId xmlns:p14="http://schemas.microsoft.com/office/powerpoint/2010/main" val="13027541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B6E8C2C6-0F8E-4DAC-A1FC-4918ADB43642}"/>
              </a:ext>
            </a:extLst>
          </p:cNvPr>
          <p:cNvSpPr>
            <a:spLocks noGrp="1"/>
          </p:cNvSpPr>
          <p:nvPr>
            <p:ph type="title"/>
          </p:nvPr>
        </p:nvSpPr>
        <p:spPr>
          <a:xfrm>
            <a:off x="408247" y="89322"/>
            <a:ext cx="7790995" cy="1414948"/>
          </a:xfrm>
        </p:spPr>
        <p:txBody>
          <a:bodyPr>
            <a:normAutofit/>
          </a:bodyPr>
          <a:lstStyle/>
          <a:p>
            <a:r>
              <a:rPr lang="en-GB" sz="3200" b="1" dirty="0">
                <a:ea typeface="Tahoma" panose="020B0604030504040204" pitchFamily="34" charset="0"/>
                <a:cs typeface="Tahoma" panose="020B0604030504040204" pitchFamily="34" charset="0"/>
              </a:rPr>
              <a:t>What exactly can be patented?</a:t>
            </a:r>
            <a:endParaRPr lang="pt-PT" sz="3200" b="1" dirty="0"/>
          </a:p>
        </p:txBody>
      </p:sp>
      <p:pic>
        <p:nvPicPr>
          <p:cNvPr id="6" name="Picture 8">
            <a:extLst>
              <a:ext uri="{FF2B5EF4-FFF2-40B4-BE49-F238E27FC236}">
                <a16:creationId xmlns:a16="http://schemas.microsoft.com/office/drawing/2014/main" id="{23505FC4-E648-4465-A7A8-450D3772EE29}"/>
              </a:ext>
            </a:extLst>
          </p:cNvPr>
          <p:cNvPicPr>
            <a:picLocks noChangeAspect="1" noChangeArrowheads="1"/>
          </p:cNvPicPr>
          <p:nvPr/>
        </p:nvPicPr>
        <p:blipFill>
          <a:blip r:embed="rId3"/>
          <a:srcRect/>
          <a:stretch>
            <a:fillRect/>
          </a:stretch>
        </p:blipFill>
        <p:spPr bwMode="auto">
          <a:xfrm>
            <a:off x="7137205" y="4920456"/>
            <a:ext cx="1062037" cy="1625600"/>
          </a:xfrm>
          <a:prstGeom prst="rect">
            <a:avLst/>
          </a:prstGeom>
          <a:noFill/>
          <a:ln w="9525">
            <a:noFill/>
            <a:miter lim="800000"/>
            <a:headEnd/>
            <a:tailEnd/>
          </a:ln>
          <a:effectLst/>
        </p:spPr>
      </p:pic>
      <p:pic>
        <p:nvPicPr>
          <p:cNvPr id="7" name="Picture 13">
            <a:extLst>
              <a:ext uri="{FF2B5EF4-FFF2-40B4-BE49-F238E27FC236}">
                <a16:creationId xmlns:a16="http://schemas.microsoft.com/office/drawing/2014/main" id="{351403A7-3D59-4AC4-9B52-C11BC382006C}"/>
              </a:ext>
            </a:extLst>
          </p:cNvPr>
          <p:cNvPicPr>
            <a:picLocks noChangeAspect="1" noChangeArrowheads="1"/>
          </p:cNvPicPr>
          <p:nvPr/>
        </p:nvPicPr>
        <p:blipFill>
          <a:blip r:embed="rId4"/>
          <a:srcRect/>
          <a:stretch>
            <a:fillRect/>
          </a:stretch>
        </p:blipFill>
        <p:spPr bwMode="auto">
          <a:xfrm>
            <a:off x="4355976" y="4611532"/>
            <a:ext cx="1251672" cy="918976"/>
          </a:xfrm>
          <a:prstGeom prst="rect">
            <a:avLst/>
          </a:prstGeom>
          <a:noFill/>
          <a:ln w="9525">
            <a:noFill/>
            <a:miter lim="800000"/>
            <a:headEnd/>
            <a:tailEnd/>
          </a:ln>
        </p:spPr>
      </p:pic>
      <p:sp>
        <p:nvSpPr>
          <p:cNvPr id="8" name="Rectangle 8">
            <a:extLst>
              <a:ext uri="{FF2B5EF4-FFF2-40B4-BE49-F238E27FC236}">
                <a16:creationId xmlns:a16="http://schemas.microsoft.com/office/drawing/2014/main" id="{7E566F0E-02CB-494F-9384-91854BB83902}"/>
              </a:ext>
            </a:extLst>
          </p:cNvPr>
          <p:cNvSpPr>
            <a:spLocks noChangeArrowheads="1"/>
          </p:cNvSpPr>
          <p:nvPr/>
        </p:nvSpPr>
        <p:spPr bwMode="auto">
          <a:xfrm>
            <a:off x="6737993" y="3467489"/>
            <a:ext cx="2240811" cy="1603531"/>
          </a:xfrm>
          <a:prstGeom prst="rect">
            <a:avLst/>
          </a:prstGeom>
          <a:noFill/>
          <a:ln w="9525" algn="ctr">
            <a:noFill/>
            <a:miter lim="800000"/>
            <a:headEnd/>
            <a:tailEnd/>
          </a:ln>
          <a:effectLst/>
        </p:spPr>
        <p:txBody>
          <a:bodyPr/>
          <a:lstStyle/>
          <a:p>
            <a:pPr marL="266700" indent="-266700">
              <a:spcBef>
                <a:spcPct val="20000"/>
              </a:spcBef>
              <a:spcAft>
                <a:spcPts val="1200"/>
              </a:spcAft>
              <a:buFont typeface="Wingdings" pitchFamily="2" charset="2"/>
              <a:buChar char="§"/>
            </a:pPr>
            <a:r>
              <a:rPr lang="en-GB" sz="2800" dirty="0">
                <a:latin typeface="Corbel" panose="020B0503020204020204" pitchFamily="34" charset="0"/>
                <a:ea typeface="Arial Unicode MS" pitchFamily="34" charset="-128"/>
                <a:cs typeface="Arial Unicode MS" pitchFamily="34" charset="-128"/>
              </a:rPr>
              <a:t>products, </a:t>
            </a:r>
            <a:br>
              <a:rPr lang="en-GB" sz="2800" dirty="0">
                <a:latin typeface="Corbel" panose="020B0503020204020204" pitchFamily="34" charset="0"/>
                <a:ea typeface="Arial Unicode MS" pitchFamily="34" charset="-128"/>
                <a:cs typeface="Arial Unicode MS" pitchFamily="34" charset="-128"/>
              </a:rPr>
            </a:br>
            <a:r>
              <a:rPr lang="en-GB" sz="2800" dirty="0">
                <a:latin typeface="Corbel" panose="020B0503020204020204" pitchFamily="34" charset="0"/>
                <a:ea typeface="Arial Unicode MS" pitchFamily="34" charset="-128"/>
                <a:cs typeface="Arial Unicode MS" pitchFamily="34" charset="-128"/>
              </a:rPr>
              <a:t>devices, systems </a:t>
            </a:r>
          </a:p>
        </p:txBody>
      </p:sp>
      <p:sp>
        <p:nvSpPr>
          <p:cNvPr id="9" name="Rectangle 8">
            <a:extLst>
              <a:ext uri="{FF2B5EF4-FFF2-40B4-BE49-F238E27FC236}">
                <a16:creationId xmlns:a16="http://schemas.microsoft.com/office/drawing/2014/main" id="{9553571C-0E68-4281-B62F-602556EA8247}"/>
              </a:ext>
            </a:extLst>
          </p:cNvPr>
          <p:cNvSpPr>
            <a:spLocks noChangeArrowheads="1"/>
          </p:cNvSpPr>
          <p:nvPr/>
        </p:nvSpPr>
        <p:spPr bwMode="auto">
          <a:xfrm>
            <a:off x="3762386" y="2619144"/>
            <a:ext cx="2673652" cy="3114112"/>
          </a:xfrm>
          <a:prstGeom prst="rect">
            <a:avLst/>
          </a:prstGeom>
          <a:noFill/>
          <a:ln w="9525" algn="ctr">
            <a:noFill/>
            <a:miter lim="800000"/>
            <a:headEnd/>
            <a:tailEnd/>
          </a:ln>
          <a:effectLst/>
        </p:spPr>
        <p:txBody>
          <a:bodyPr/>
          <a:lstStyle/>
          <a:p>
            <a:pPr marL="266700" indent="-266700">
              <a:spcBef>
                <a:spcPct val="20000"/>
              </a:spcBef>
              <a:spcAft>
                <a:spcPts val="1200"/>
              </a:spcAft>
              <a:buFont typeface="Wingdings" pitchFamily="2" charset="2"/>
              <a:buChar char="§"/>
            </a:pPr>
            <a:r>
              <a:rPr lang="en-GB" sz="2400" dirty="0">
                <a:latin typeface="Corbel" panose="020B0503020204020204" pitchFamily="34" charset="0"/>
                <a:ea typeface="Arial Unicode MS" pitchFamily="34" charset="-128"/>
                <a:cs typeface="Arial Unicode MS" pitchFamily="34" charset="-128"/>
              </a:rPr>
              <a:t>processes, </a:t>
            </a:r>
            <a:br>
              <a:rPr lang="en-GB" sz="2400" dirty="0">
                <a:latin typeface="Corbel" panose="020B0503020204020204" pitchFamily="34" charset="0"/>
                <a:ea typeface="Arial Unicode MS" pitchFamily="34" charset="-128"/>
                <a:cs typeface="Arial Unicode MS" pitchFamily="34" charset="-128"/>
              </a:rPr>
            </a:br>
            <a:r>
              <a:rPr lang="en-GB" sz="2400" dirty="0">
                <a:latin typeface="Corbel" panose="020B0503020204020204" pitchFamily="34" charset="0"/>
                <a:ea typeface="Arial Unicode MS" pitchFamily="34" charset="-128"/>
                <a:cs typeface="Arial Unicode MS" pitchFamily="34" charset="-128"/>
              </a:rPr>
              <a:t>methods, uses of recombinant DNA, organisms or codes</a:t>
            </a:r>
          </a:p>
        </p:txBody>
      </p:sp>
      <p:sp>
        <p:nvSpPr>
          <p:cNvPr id="10" name="Rectangle 9">
            <a:extLst>
              <a:ext uri="{FF2B5EF4-FFF2-40B4-BE49-F238E27FC236}">
                <a16:creationId xmlns:a16="http://schemas.microsoft.com/office/drawing/2014/main" id="{F1F9F61E-672B-436B-99F0-3929E8F6614F}"/>
              </a:ext>
            </a:extLst>
          </p:cNvPr>
          <p:cNvSpPr>
            <a:spLocks noChangeArrowheads="1"/>
          </p:cNvSpPr>
          <p:nvPr/>
        </p:nvSpPr>
        <p:spPr bwMode="auto">
          <a:xfrm>
            <a:off x="539552" y="1306327"/>
            <a:ext cx="3123186" cy="1618617"/>
          </a:xfrm>
          <a:prstGeom prst="rect">
            <a:avLst/>
          </a:prstGeom>
          <a:noFill/>
          <a:ln w="9525" algn="ctr">
            <a:noFill/>
            <a:miter lim="800000"/>
            <a:headEnd/>
            <a:tailEnd/>
          </a:ln>
          <a:effectLst/>
        </p:spPr>
        <p:txBody>
          <a:bodyPr/>
          <a:lstStyle/>
          <a:p>
            <a:pPr marL="266700" indent="-266700">
              <a:spcBef>
                <a:spcPct val="20000"/>
              </a:spcBef>
              <a:spcAft>
                <a:spcPts val="1200"/>
              </a:spcAft>
              <a:buFont typeface="Wingdings" pitchFamily="2" charset="2"/>
              <a:buChar char="§"/>
            </a:pPr>
            <a:r>
              <a:rPr lang="en-GB" sz="2400" dirty="0">
                <a:latin typeface="Corbel" panose="020B0503020204020204" pitchFamily="34" charset="0"/>
                <a:ea typeface="Arial Unicode MS" pitchFamily="34" charset="-128"/>
                <a:cs typeface="Arial Unicode MS" pitchFamily="34" charset="-128"/>
              </a:rPr>
              <a:t>chemical substances,</a:t>
            </a:r>
            <a:br>
              <a:rPr lang="en-GB" sz="2400" dirty="0">
                <a:latin typeface="Corbel" panose="020B0503020204020204" pitchFamily="34" charset="0"/>
                <a:ea typeface="Arial Unicode MS" pitchFamily="34" charset="-128"/>
                <a:cs typeface="Arial Unicode MS" pitchFamily="34" charset="-128"/>
              </a:rPr>
            </a:br>
            <a:r>
              <a:rPr lang="en-GB" sz="2400" dirty="0">
                <a:latin typeface="Corbel" panose="020B0503020204020204" pitchFamily="34" charset="0"/>
                <a:ea typeface="Arial Unicode MS" pitchFamily="34" charset="-128"/>
                <a:cs typeface="Arial Unicode MS" pitchFamily="34" charset="-128"/>
              </a:rPr>
              <a:t>pharmaceuticals, recombinant DNA sequences</a:t>
            </a:r>
          </a:p>
        </p:txBody>
      </p:sp>
      <p:pic>
        <p:nvPicPr>
          <p:cNvPr id="11" name="Picture 30" descr="160586024">
            <a:extLst>
              <a:ext uri="{FF2B5EF4-FFF2-40B4-BE49-F238E27FC236}">
                <a16:creationId xmlns:a16="http://schemas.microsoft.com/office/drawing/2014/main" id="{F246347E-4720-470B-9BAA-CB7B51454FBD}"/>
              </a:ext>
            </a:extLst>
          </p:cNvPr>
          <p:cNvPicPr>
            <a:picLocks noChangeAspect="1" noChangeArrowheads="1"/>
          </p:cNvPicPr>
          <p:nvPr/>
        </p:nvPicPr>
        <p:blipFill>
          <a:blip r:embed="rId5"/>
          <a:srcRect/>
          <a:stretch>
            <a:fillRect/>
          </a:stretch>
        </p:blipFill>
        <p:spPr bwMode="auto">
          <a:xfrm>
            <a:off x="971600" y="3093678"/>
            <a:ext cx="1368425" cy="904875"/>
          </a:xfrm>
          <a:prstGeom prst="rect">
            <a:avLst/>
          </a:prstGeom>
          <a:noFill/>
        </p:spPr>
      </p:pic>
    </p:spTree>
    <p:extLst>
      <p:ext uri="{BB962C8B-B14F-4D97-AF65-F5344CB8AC3E}">
        <p14:creationId xmlns:p14="http://schemas.microsoft.com/office/powerpoint/2010/main" val="1036688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A53E8-C2CF-4333-8C9D-4361BF71682E}"/>
              </a:ext>
            </a:extLst>
          </p:cNvPr>
          <p:cNvSpPr>
            <a:spLocks noGrp="1"/>
          </p:cNvSpPr>
          <p:nvPr>
            <p:ph type="title"/>
          </p:nvPr>
        </p:nvSpPr>
        <p:spPr/>
        <p:txBody>
          <a:bodyPr/>
          <a:lstStyle/>
          <a:p>
            <a:r>
              <a:rPr lang="en-GB" sz="3600" b="1" dirty="0">
                <a:solidFill>
                  <a:srgbClr val="FF0000"/>
                </a:solidFill>
                <a:latin typeface="+mn-lt"/>
                <a:ea typeface="+mn-ea"/>
                <a:cs typeface="+mn-cs"/>
              </a:rPr>
              <a:t>Customer</a:t>
            </a:r>
            <a:r>
              <a:rPr lang="en-GB" dirty="0"/>
              <a:t> </a:t>
            </a:r>
            <a:r>
              <a:rPr lang="en-GB" sz="3600" b="1" dirty="0">
                <a:solidFill>
                  <a:srgbClr val="FF0000"/>
                </a:solidFill>
                <a:latin typeface="+mn-lt"/>
                <a:ea typeface="+mn-ea"/>
                <a:cs typeface="+mn-cs"/>
              </a:rPr>
              <a:t>development</a:t>
            </a:r>
          </a:p>
        </p:txBody>
      </p:sp>
      <p:pic>
        <p:nvPicPr>
          <p:cNvPr id="4" name="Picture 3">
            <a:extLst>
              <a:ext uri="{FF2B5EF4-FFF2-40B4-BE49-F238E27FC236}">
                <a16:creationId xmlns:a16="http://schemas.microsoft.com/office/drawing/2014/main" id="{BC4720C9-9275-459F-967A-4A1A987554C3}"/>
              </a:ext>
            </a:extLst>
          </p:cNvPr>
          <p:cNvPicPr>
            <a:picLocks noChangeAspect="1"/>
          </p:cNvPicPr>
          <p:nvPr/>
        </p:nvPicPr>
        <p:blipFill>
          <a:blip r:embed="rId3"/>
          <a:stretch>
            <a:fillRect/>
          </a:stretch>
        </p:blipFill>
        <p:spPr>
          <a:xfrm>
            <a:off x="456704" y="1429097"/>
            <a:ext cx="4292821" cy="4502381"/>
          </a:xfrm>
          <a:prstGeom prst="rect">
            <a:avLst/>
          </a:prstGeom>
        </p:spPr>
      </p:pic>
      <p:sp>
        <p:nvSpPr>
          <p:cNvPr id="5" name="TextBox 4">
            <a:extLst>
              <a:ext uri="{FF2B5EF4-FFF2-40B4-BE49-F238E27FC236}">
                <a16:creationId xmlns:a16="http://schemas.microsoft.com/office/drawing/2014/main" id="{0AD0BEFA-8F8E-4DB5-B471-2434C9787846}"/>
              </a:ext>
            </a:extLst>
          </p:cNvPr>
          <p:cNvSpPr txBox="1"/>
          <p:nvPr/>
        </p:nvSpPr>
        <p:spPr>
          <a:xfrm>
            <a:off x="4749525" y="1429097"/>
            <a:ext cx="4394475" cy="4467057"/>
          </a:xfrm>
          <a:prstGeom prst="rect">
            <a:avLst/>
          </a:prstGeom>
          <a:noFill/>
        </p:spPr>
        <p:txBody>
          <a:bodyPr wrap="square" rtlCol="0">
            <a:spAutoFit/>
          </a:bodyPr>
          <a:lstStyle/>
          <a:p>
            <a:pPr marL="342900" indent="-342900">
              <a:lnSpc>
                <a:spcPct val="150000"/>
              </a:lnSpc>
              <a:buClr>
                <a:srgbClr val="FF0000"/>
              </a:buClr>
              <a:buSzPct val="150000"/>
              <a:buFont typeface="Arial"/>
              <a:buChar char="•"/>
            </a:pPr>
            <a:r>
              <a:rPr lang="en-GB" sz="2400" dirty="0">
                <a:solidFill>
                  <a:prstClr val="black"/>
                </a:solidFill>
                <a:latin typeface="Calibri"/>
              </a:rPr>
              <a:t>Deep understanding of customers needs. Ex: Apple</a:t>
            </a:r>
          </a:p>
          <a:p>
            <a:pPr marL="342900" indent="-342900">
              <a:lnSpc>
                <a:spcPct val="150000"/>
              </a:lnSpc>
              <a:buClr>
                <a:srgbClr val="FF0000"/>
              </a:buClr>
              <a:buSzPct val="150000"/>
              <a:buFont typeface="Arial"/>
              <a:buChar char="•"/>
            </a:pPr>
            <a:r>
              <a:rPr lang="en-GB" sz="2400" dirty="0">
                <a:solidFill>
                  <a:prstClr val="black"/>
                </a:solidFill>
                <a:latin typeface="Calibri"/>
              </a:rPr>
              <a:t>How? Talk with them!</a:t>
            </a:r>
          </a:p>
          <a:p>
            <a:pPr>
              <a:lnSpc>
                <a:spcPct val="150000"/>
              </a:lnSpc>
              <a:buClr>
                <a:srgbClr val="FF0000"/>
              </a:buClr>
              <a:buSzPct val="150000"/>
            </a:pPr>
            <a:r>
              <a:rPr lang="en-GB" sz="2400" b="1" dirty="0">
                <a:solidFill>
                  <a:srgbClr val="C00000"/>
                </a:solidFill>
                <a:latin typeface="Calibri"/>
              </a:rPr>
              <a:t>Challenge!</a:t>
            </a:r>
          </a:p>
          <a:p>
            <a:pPr marL="342900" indent="-342900">
              <a:lnSpc>
                <a:spcPct val="150000"/>
              </a:lnSpc>
              <a:buClr>
                <a:srgbClr val="FF0000"/>
              </a:buClr>
              <a:buSzPct val="150000"/>
              <a:buFont typeface="Arial"/>
              <a:buChar char="•"/>
            </a:pPr>
            <a:r>
              <a:rPr lang="en-GB" sz="2400" dirty="0">
                <a:solidFill>
                  <a:prstClr val="black"/>
                </a:solidFill>
                <a:latin typeface="Calibri"/>
              </a:rPr>
              <a:t>Develop a deeper understanding of customers rather than just asking what they want</a:t>
            </a:r>
          </a:p>
        </p:txBody>
      </p:sp>
      <p:sp>
        <p:nvSpPr>
          <p:cNvPr id="6" name="TextBox 5">
            <a:extLst>
              <a:ext uri="{FF2B5EF4-FFF2-40B4-BE49-F238E27FC236}">
                <a16:creationId xmlns:a16="http://schemas.microsoft.com/office/drawing/2014/main" id="{90711C46-9324-46A9-A687-A8D437EB7A2B}"/>
              </a:ext>
            </a:extLst>
          </p:cNvPr>
          <p:cNvSpPr txBox="1"/>
          <p:nvPr/>
        </p:nvSpPr>
        <p:spPr>
          <a:xfrm>
            <a:off x="463371" y="6244105"/>
            <a:ext cx="8217257" cy="461665"/>
          </a:xfrm>
          <a:prstGeom prst="rect">
            <a:avLst/>
          </a:prstGeom>
          <a:noFill/>
        </p:spPr>
        <p:txBody>
          <a:bodyPr wrap="square" rtlCol="0">
            <a:spAutoFit/>
          </a:bodyPr>
          <a:lstStyle/>
          <a:p>
            <a:r>
              <a:rPr lang="en-GB" sz="2400" b="1" dirty="0">
                <a:solidFill>
                  <a:srgbClr val="C00000"/>
                </a:solidFill>
              </a:rPr>
              <a:t>Include the customer perspective when evaluating BM</a:t>
            </a:r>
          </a:p>
        </p:txBody>
      </p:sp>
    </p:spTree>
    <p:extLst>
      <p:ext uri="{BB962C8B-B14F-4D97-AF65-F5344CB8AC3E}">
        <p14:creationId xmlns:p14="http://schemas.microsoft.com/office/powerpoint/2010/main" val="12510815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DA55FD9F-0CB5-412B-8623-B8614F4DD99D}"/>
              </a:ext>
            </a:extLst>
          </p:cNvPr>
          <p:cNvSpPr>
            <a:spLocks noGrp="1"/>
          </p:cNvSpPr>
          <p:nvPr>
            <p:ph type="title"/>
          </p:nvPr>
        </p:nvSpPr>
        <p:spPr>
          <a:xfrm>
            <a:off x="838200" y="365126"/>
            <a:ext cx="7694240" cy="1266468"/>
          </a:xfrm>
        </p:spPr>
        <p:txBody>
          <a:bodyPr>
            <a:normAutofit/>
          </a:bodyPr>
          <a:lstStyle/>
          <a:p>
            <a:r>
              <a:rPr lang="en-US" altLang="en-US" sz="3200" b="1" dirty="0">
                <a:latin typeface="Corbel" panose="020B0503020204020204" pitchFamily="34" charset="0"/>
                <a:ea typeface="Corbel" panose="020B0503020204020204" pitchFamily="34" charset="0"/>
                <a:cs typeface="Corbel" panose="020B0503020204020204" pitchFamily="34" charset="0"/>
              </a:rPr>
              <a:t>From and idea to a product: do not reinvent the wheel!</a:t>
            </a:r>
          </a:p>
        </p:txBody>
      </p:sp>
      <p:sp>
        <p:nvSpPr>
          <p:cNvPr id="6" name="Textfeld 5">
            <a:extLst>
              <a:ext uri="{FF2B5EF4-FFF2-40B4-BE49-F238E27FC236}">
                <a16:creationId xmlns:a16="http://schemas.microsoft.com/office/drawing/2014/main" id="{E35A48B6-9233-4F3A-B899-F11249070E2D}"/>
              </a:ext>
            </a:extLst>
          </p:cNvPr>
          <p:cNvSpPr txBox="1">
            <a:spLocks noChangeArrowheads="1"/>
          </p:cNvSpPr>
          <p:nvPr/>
        </p:nvSpPr>
        <p:spPr bwMode="auto">
          <a:xfrm>
            <a:off x="571500" y="1690688"/>
            <a:ext cx="7528892" cy="193899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Wingdings" pitchFamily="2" charset="2"/>
              <a:buChar char="§"/>
              <a:defRPr sz="2000">
                <a:solidFill>
                  <a:schemeClr val="tx1"/>
                </a:solidFill>
                <a:latin typeface="Arial" pitchFamily="34" charset="0"/>
              </a:defRPr>
            </a:lvl1pPr>
            <a:lvl2pPr marL="742950" indent="-285750" eaLnBrk="0" hangingPunct="0">
              <a:spcBef>
                <a:spcPct val="20000"/>
              </a:spcBef>
              <a:buChar char="–"/>
              <a:defRPr sz="2000">
                <a:solidFill>
                  <a:schemeClr val="tx1"/>
                </a:solidFill>
                <a:latin typeface="Arial" pitchFamily="34" charset="0"/>
              </a:defRPr>
            </a:lvl2pPr>
            <a:lvl3pPr marL="1143000" indent="-228600" eaLnBrk="0" hangingPunct="0">
              <a:spcBef>
                <a:spcPct val="20000"/>
              </a:spcBef>
              <a:buChar char="•"/>
              <a:defRPr sz="20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342900" indent="-342900" eaLnBrk="1" hangingPunct="1">
              <a:spcBef>
                <a:spcPct val="0"/>
              </a:spcBef>
              <a:buFont typeface="Wingdings" panose="05000000000000000000" pitchFamily="2" charset="2"/>
              <a:buChar char="ü"/>
              <a:defRPr/>
            </a:pPr>
            <a:r>
              <a:rPr lang="en-US" altLang="en-US" b="1" dirty="0">
                <a:latin typeface="Corbel" panose="020B0503020204020204" pitchFamily="34" charset="0"/>
                <a:cs typeface="Arial" pitchFamily="34" charset="0"/>
              </a:rPr>
              <a:t>15-25% of all R&amp;D efforts </a:t>
            </a:r>
            <a:r>
              <a:rPr lang="en-US" altLang="en-US" dirty="0">
                <a:latin typeface="Corbel" panose="020B0503020204020204" pitchFamily="34" charset="0"/>
                <a:cs typeface="Arial" pitchFamily="34" charset="0"/>
              </a:rPr>
              <a:t>are wasted each year on inventions</a:t>
            </a:r>
            <a:r>
              <a:rPr lang="en-US" altLang="en-US" dirty="0">
                <a:solidFill>
                  <a:schemeClr val="accent1"/>
                </a:solidFill>
                <a:latin typeface="Corbel" panose="020B0503020204020204" pitchFamily="34" charset="0"/>
                <a:cs typeface="Arial" pitchFamily="34" charset="0"/>
              </a:rPr>
              <a:t> </a:t>
            </a:r>
            <a:r>
              <a:rPr lang="en-US" altLang="en-US" dirty="0">
                <a:latin typeface="Corbel" panose="020B0503020204020204" pitchFamily="34" charset="0"/>
                <a:cs typeface="Arial" pitchFamily="34" charset="0"/>
              </a:rPr>
              <a:t>that have already been invented – up to 60 000 M/year costs in Europe (2006 data);</a:t>
            </a:r>
          </a:p>
          <a:p>
            <a:pPr marL="342900" indent="-342900" eaLnBrk="1" hangingPunct="1">
              <a:spcBef>
                <a:spcPct val="0"/>
              </a:spcBef>
              <a:buFont typeface="Wingdings" panose="05000000000000000000" pitchFamily="2" charset="2"/>
              <a:buChar char="ü"/>
              <a:defRPr/>
            </a:pPr>
            <a:r>
              <a:rPr lang="en-US" altLang="en-US" b="1" dirty="0">
                <a:latin typeface="Corbel" panose="020B0503020204020204" pitchFamily="34" charset="0"/>
              </a:rPr>
              <a:t>80% </a:t>
            </a:r>
            <a:r>
              <a:rPr lang="en-US" altLang="en-US" dirty="0">
                <a:latin typeface="Corbel" panose="020B0503020204020204" pitchFamily="34" charset="0"/>
              </a:rPr>
              <a:t> of the information which can be found in patents is not available anywhere else in comparable detail.</a:t>
            </a:r>
            <a:endParaRPr lang="en-GB" altLang="en-US" dirty="0">
              <a:latin typeface="Corbel" panose="020B0503020204020204" pitchFamily="34" charset="0"/>
            </a:endParaRPr>
          </a:p>
          <a:p>
            <a:pPr marL="342900" indent="-342900" eaLnBrk="1" hangingPunct="1">
              <a:spcBef>
                <a:spcPct val="0"/>
              </a:spcBef>
              <a:buFont typeface="Wingdings" panose="05000000000000000000" pitchFamily="2" charset="2"/>
              <a:buChar char="ü"/>
              <a:defRPr/>
            </a:pPr>
            <a:endParaRPr lang="en-US" altLang="en-US" dirty="0">
              <a:latin typeface="Corbel" panose="020B0503020204020204" pitchFamily="34" charset="0"/>
              <a:cs typeface="Arial" pitchFamily="34" charset="0"/>
            </a:endParaRPr>
          </a:p>
        </p:txBody>
      </p:sp>
      <p:pic>
        <p:nvPicPr>
          <p:cNvPr id="7" name="Diagramm 5">
            <a:extLst>
              <a:ext uri="{FF2B5EF4-FFF2-40B4-BE49-F238E27FC236}">
                <a16:creationId xmlns:a16="http://schemas.microsoft.com/office/drawing/2014/main" id="{D696DBCF-35D9-40D8-BD1F-C1999A8C8BB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27" y="4529046"/>
            <a:ext cx="289560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6">
            <a:extLst>
              <a:ext uri="{FF2B5EF4-FFF2-40B4-BE49-F238E27FC236}">
                <a16:creationId xmlns:a16="http://schemas.microsoft.com/office/drawing/2014/main" id="{3AE4C537-FD27-44B8-B299-C0E07995F2E5}"/>
              </a:ext>
            </a:extLst>
          </p:cNvPr>
          <p:cNvSpPr txBox="1">
            <a:spLocks noChangeArrowheads="1"/>
          </p:cNvSpPr>
          <p:nvPr/>
        </p:nvSpPr>
        <p:spPr bwMode="auto">
          <a:xfrm>
            <a:off x="2337630" y="3995738"/>
            <a:ext cx="12731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solidFill>
                  <a:srgbClr val="FF0000"/>
                </a:solidFill>
                <a:latin typeface="Corbel" panose="020B0503020204020204" pitchFamily="34" charset="0"/>
              </a:rPr>
              <a:t>10%</a:t>
            </a:r>
          </a:p>
          <a:p>
            <a:pPr algn="ctr" eaLnBrk="1" hangingPunct="1">
              <a:spcBef>
                <a:spcPct val="0"/>
              </a:spcBef>
              <a:buFontTx/>
              <a:buNone/>
            </a:pPr>
            <a:r>
              <a:rPr lang="en-US" altLang="en-US" b="1">
                <a:solidFill>
                  <a:srgbClr val="FF0000"/>
                </a:solidFill>
                <a:latin typeface="Corbel" panose="020B0503020204020204" pitchFamily="34" charset="0"/>
              </a:rPr>
              <a:t>protected</a:t>
            </a:r>
          </a:p>
        </p:txBody>
      </p:sp>
      <p:sp>
        <p:nvSpPr>
          <p:cNvPr id="9" name="Textfeld 7">
            <a:extLst>
              <a:ext uri="{FF2B5EF4-FFF2-40B4-BE49-F238E27FC236}">
                <a16:creationId xmlns:a16="http://schemas.microsoft.com/office/drawing/2014/main" id="{D239AD32-23BF-42E0-A97E-84EB84299F9A}"/>
              </a:ext>
            </a:extLst>
          </p:cNvPr>
          <p:cNvSpPr txBox="1">
            <a:spLocks noChangeArrowheads="1"/>
          </p:cNvSpPr>
          <p:nvPr/>
        </p:nvSpPr>
        <p:spPr bwMode="auto">
          <a:xfrm>
            <a:off x="308545" y="3875088"/>
            <a:ext cx="116249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latin typeface="Corbel" panose="020B0503020204020204" pitchFamily="34" charset="0"/>
              </a:rPr>
              <a:t>90%</a:t>
            </a:r>
            <a:br>
              <a:rPr lang="en-US" altLang="en-US" b="1">
                <a:latin typeface="Corbel" panose="020B0503020204020204" pitchFamily="34" charset="0"/>
              </a:rPr>
            </a:br>
            <a:r>
              <a:rPr lang="en-US" altLang="en-US" b="1">
                <a:latin typeface="Corbel" panose="020B0503020204020204" pitchFamily="34" charset="0"/>
              </a:rPr>
              <a:t>in public </a:t>
            </a:r>
            <a:br>
              <a:rPr lang="en-US" altLang="en-US" b="1">
                <a:latin typeface="Corbel" panose="020B0503020204020204" pitchFamily="34" charset="0"/>
              </a:rPr>
            </a:br>
            <a:r>
              <a:rPr lang="en-US" altLang="en-US" b="1">
                <a:latin typeface="Corbel" panose="020B0503020204020204" pitchFamily="34" charset="0"/>
              </a:rPr>
              <a:t>domain</a:t>
            </a:r>
          </a:p>
        </p:txBody>
      </p:sp>
      <p:sp>
        <p:nvSpPr>
          <p:cNvPr id="10" name="Textfeld 8">
            <a:extLst>
              <a:ext uri="{FF2B5EF4-FFF2-40B4-BE49-F238E27FC236}">
                <a16:creationId xmlns:a16="http://schemas.microsoft.com/office/drawing/2014/main" id="{18CDA52D-B585-4FF9-A5D4-AFC3D7E440BE}"/>
              </a:ext>
            </a:extLst>
          </p:cNvPr>
          <p:cNvSpPr txBox="1">
            <a:spLocks noChangeArrowheads="1"/>
          </p:cNvSpPr>
          <p:nvPr/>
        </p:nvSpPr>
        <p:spPr bwMode="auto">
          <a:xfrm>
            <a:off x="5791063" y="3459589"/>
            <a:ext cx="32880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dirty="0">
                <a:latin typeface="Corbel" panose="020B0503020204020204" pitchFamily="34" charset="0"/>
              </a:rPr>
              <a:t>You can find many </a:t>
            </a:r>
            <a:br>
              <a:rPr lang="en-US" altLang="en-US" sz="2400" b="1" dirty="0">
                <a:latin typeface="Corbel" panose="020B0503020204020204" pitchFamily="34" charset="0"/>
              </a:rPr>
            </a:br>
            <a:r>
              <a:rPr lang="en-US" altLang="en-US" sz="2400" b="1" dirty="0">
                <a:latin typeface="Corbel" panose="020B0503020204020204" pitchFamily="34" charset="0"/>
              </a:rPr>
              <a:t>great solutions for free!</a:t>
            </a:r>
          </a:p>
        </p:txBody>
      </p:sp>
      <p:sp>
        <p:nvSpPr>
          <p:cNvPr id="11" name="Rechteck 16">
            <a:extLst>
              <a:ext uri="{FF2B5EF4-FFF2-40B4-BE49-F238E27FC236}">
                <a16:creationId xmlns:a16="http://schemas.microsoft.com/office/drawing/2014/main" id="{9B796C55-152A-40E9-BC8A-49CC1D78D1A8}"/>
              </a:ext>
            </a:extLst>
          </p:cNvPr>
          <p:cNvSpPr>
            <a:spLocks noChangeArrowheads="1"/>
          </p:cNvSpPr>
          <p:nvPr/>
        </p:nvSpPr>
        <p:spPr bwMode="auto">
          <a:xfrm>
            <a:off x="4211960" y="4429085"/>
            <a:ext cx="44926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719138" eaLnBrk="0" hangingPunct="0">
              <a:spcBef>
                <a:spcPct val="20000"/>
              </a:spcBef>
              <a:buFont typeface="Wingdings" pitchFamily="2" charset="2"/>
              <a:buChar char="§"/>
              <a:defRPr sz="2000">
                <a:solidFill>
                  <a:schemeClr val="tx1"/>
                </a:solidFill>
                <a:latin typeface="Arial" charset="0"/>
              </a:defRPr>
            </a:lvl1pPr>
            <a:lvl2pPr marL="358775" indent="-179388" defTabSz="719138" eaLnBrk="0" hangingPunct="0">
              <a:spcBef>
                <a:spcPct val="20000"/>
              </a:spcBef>
              <a:buChar char="–"/>
              <a:defRPr sz="2000">
                <a:solidFill>
                  <a:schemeClr val="tx1"/>
                </a:solidFill>
                <a:latin typeface="Arial" charset="0"/>
              </a:defRPr>
            </a:lvl2pPr>
            <a:lvl3pPr marL="1143000" indent="-228600" defTabSz="719138" eaLnBrk="0" hangingPunct="0">
              <a:spcBef>
                <a:spcPct val="20000"/>
              </a:spcBef>
              <a:buChar char="•"/>
              <a:defRPr sz="2000">
                <a:solidFill>
                  <a:schemeClr val="tx1"/>
                </a:solidFill>
                <a:latin typeface="Arial" charset="0"/>
              </a:defRPr>
            </a:lvl3pPr>
            <a:lvl4pPr marL="1600200" indent="-228600" defTabSz="719138" eaLnBrk="0" hangingPunct="0">
              <a:spcBef>
                <a:spcPct val="20000"/>
              </a:spcBef>
              <a:buChar char="–"/>
              <a:defRPr sz="2000">
                <a:solidFill>
                  <a:schemeClr val="tx1"/>
                </a:solidFill>
                <a:latin typeface="Arial" charset="0"/>
              </a:defRPr>
            </a:lvl4pPr>
            <a:lvl5pPr marL="2057400" indent="-228600" defTabSz="719138" eaLnBrk="0" hangingPunct="0">
              <a:spcBef>
                <a:spcPct val="20000"/>
              </a:spcBef>
              <a:buChar char="»"/>
              <a:defRPr sz="2000">
                <a:solidFill>
                  <a:schemeClr val="tx1"/>
                </a:solidFill>
                <a:latin typeface="Arial" charset="0"/>
              </a:defRPr>
            </a:lvl5pPr>
            <a:lvl6pPr marL="2514600" indent="-228600" defTabSz="719138" eaLnBrk="0" fontAlgn="base" hangingPunct="0">
              <a:spcBef>
                <a:spcPct val="20000"/>
              </a:spcBef>
              <a:spcAft>
                <a:spcPct val="0"/>
              </a:spcAft>
              <a:buChar char="»"/>
              <a:defRPr sz="2000">
                <a:solidFill>
                  <a:schemeClr val="tx1"/>
                </a:solidFill>
                <a:latin typeface="Arial" charset="0"/>
              </a:defRPr>
            </a:lvl6pPr>
            <a:lvl7pPr marL="2971800" indent="-228600" defTabSz="719138" eaLnBrk="0" fontAlgn="base" hangingPunct="0">
              <a:spcBef>
                <a:spcPct val="20000"/>
              </a:spcBef>
              <a:spcAft>
                <a:spcPct val="0"/>
              </a:spcAft>
              <a:buChar char="»"/>
              <a:defRPr sz="2000">
                <a:solidFill>
                  <a:schemeClr val="tx1"/>
                </a:solidFill>
                <a:latin typeface="Arial" charset="0"/>
              </a:defRPr>
            </a:lvl7pPr>
            <a:lvl8pPr marL="3429000" indent="-228600" defTabSz="719138" eaLnBrk="0" fontAlgn="base" hangingPunct="0">
              <a:spcBef>
                <a:spcPct val="20000"/>
              </a:spcBef>
              <a:spcAft>
                <a:spcPct val="0"/>
              </a:spcAft>
              <a:buChar char="»"/>
              <a:defRPr sz="2000">
                <a:solidFill>
                  <a:schemeClr val="tx1"/>
                </a:solidFill>
                <a:latin typeface="Arial" charset="0"/>
              </a:defRPr>
            </a:lvl8pPr>
            <a:lvl9pPr marL="3886200" indent="-228600" defTabSz="719138" eaLnBrk="0" fontAlgn="base" hangingPunct="0">
              <a:spcBef>
                <a:spcPct val="20000"/>
              </a:spcBef>
              <a:spcAft>
                <a:spcPct val="0"/>
              </a:spcAft>
              <a:buChar char="»"/>
              <a:defRPr sz="2000">
                <a:solidFill>
                  <a:schemeClr val="tx1"/>
                </a:solidFill>
                <a:latin typeface="Arial" charset="0"/>
              </a:defRPr>
            </a:lvl9pPr>
          </a:lstStyle>
          <a:p>
            <a:pPr lvl="1" eaLnBrk="1" hangingPunct="1">
              <a:spcBef>
                <a:spcPct val="0"/>
              </a:spcBef>
              <a:buFont typeface="Wingdings" pitchFamily="2" charset="2"/>
              <a:buNone/>
            </a:pPr>
            <a:r>
              <a:rPr lang="en-GB" altLang="en-US" dirty="0">
                <a:latin typeface="Corbel" panose="020B0503020204020204" pitchFamily="34" charset="0"/>
              </a:rPr>
              <a:t>Reasons</a:t>
            </a:r>
          </a:p>
          <a:p>
            <a:pPr lvl="1" eaLnBrk="1" hangingPunct="1">
              <a:spcBef>
                <a:spcPct val="0"/>
              </a:spcBef>
              <a:buFont typeface="Wingdings" pitchFamily="2" charset="2"/>
              <a:buChar char="§"/>
            </a:pPr>
            <a:r>
              <a:rPr lang="en-GB" altLang="en-US" dirty="0">
                <a:latin typeface="Corbel" panose="020B0503020204020204" pitchFamily="34" charset="0"/>
              </a:rPr>
              <a:t>Applications rejected/withdrawn or patent invalidated</a:t>
            </a:r>
          </a:p>
          <a:p>
            <a:pPr lvl="1" eaLnBrk="1" hangingPunct="1">
              <a:spcBef>
                <a:spcPct val="0"/>
              </a:spcBef>
              <a:buFont typeface="Wingdings" pitchFamily="2" charset="2"/>
              <a:buChar char="§"/>
            </a:pPr>
            <a:r>
              <a:rPr lang="en-GB" altLang="en-US" dirty="0">
                <a:latin typeface="Corbel" panose="020B0503020204020204" pitchFamily="34" charset="0"/>
              </a:rPr>
              <a:t>Payment of renewal fees discontinued</a:t>
            </a:r>
          </a:p>
          <a:p>
            <a:pPr lvl="1" eaLnBrk="1" hangingPunct="1">
              <a:spcBef>
                <a:spcPct val="0"/>
              </a:spcBef>
              <a:buFont typeface="Wingdings" pitchFamily="2" charset="2"/>
              <a:buChar char="§"/>
            </a:pPr>
            <a:r>
              <a:rPr lang="en-GB" altLang="en-US" dirty="0">
                <a:latin typeface="Corbel" panose="020B0503020204020204" pitchFamily="34" charset="0"/>
              </a:rPr>
              <a:t>Patents have lapsed</a:t>
            </a:r>
          </a:p>
        </p:txBody>
      </p:sp>
    </p:spTree>
    <p:extLst>
      <p:ext uri="{BB962C8B-B14F-4D97-AF65-F5344CB8AC3E}">
        <p14:creationId xmlns:p14="http://schemas.microsoft.com/office/powerpoint/2010/main" val="331556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3F9050-7373-4872-B335-5541AF584A32}"/>
              </a:ext>
            </a:extLst>
          </p:cNvPr>
          <p:cNvSpPr txBox="1">
            <a:spLocks/>
          </p:cNvSpPr>
          <p:nvPr/>
        </p:nvSpPr>
        <p:spPr>
          <a:xfrm>
            <a:off x="286870" y="511963"/>
            <a:ext cx="8229600" cy="706090"/>
          </a:xfrm>
          <a:prstGeom prst="rect">
            <a:avLst/>
          </a:prstGeom>
        </p:spPr>
        <p:txBody>
          <a:bodyPr/>
          <a:lstStyle>
            <a:lvl1pPr algn="ctr">
              <a:defRPr sz="3600" b="1">
                <a:solidFill>
                  <a:srgbClr val="6B2E6E"/>
                </a:solidFill>
                <a:latin typeface="Corbel" panose="020B0503020204020204" pitchFamily="34" charset="0"/>
                <a:ea typeface="Corbel" panose="020B0503020204020204" pitchFamily="34" charset="0"/>
                <a:cs typeface="Corbel" panose="020B0503020204020204" pitchFamily="34" charset="0"/>
                <a:sym typeface="Calibri"/>
              </a:defRPr>
            </a:lvl1pPr>
            <a:lvl2pPr algn="ctr">
              <a:defRPr sz="4400">
                <a:solidFill>
                  <a:srgbClr val="6B2E6E"/>
                </a:solidFill>
                <a:latin typeface="Calibri"/>
                <a:ea typeface="Calibri"/>
                <a:cs typeface="Calibri"/>
                <a:sym typeface="Calibri"/>
              </a:defRPr>
            </a:lvl2pPr>
            <a:lvl3pPr algn="ctr">
              <a:defRPr sz="4400">
                <a:solidFill>
                  <a:srgbClr val="6B2E6E"/>
                </a:solidFill>
                <a:latin typeface="Calibri"/>
                <a:ea typeface="Calibri"/>
                <a:cs typeface="Calibri"/>
                <a:sym typeface="Calibri"/>
              </a:defRPr>
            </a:lvl3pPr>
            <a:lvl4pPr algn="ctr">
              <a:defRPr sz="4400">
                <a:solidFill>
                  <a:srgbClr val="6B2E6E"/>
                </a:solidFill>
                <a:latin typeface="Calibri"/>
                <a:ea typeface="Calibri"/>
                <a:cs typeface="Calibri"/>
                <a:sym typeface="Calibri"/>
              </a:defRPr>
            </a:lvl4pPr>
            <a:lvl5pPr algn="ctr">
              <a:defRPr sz="4400">
                <a:solidFill>
                  <a:srgbClr val="6B2E6E"/>
                </a:solidFill>
                <a:latin typeface="Calibri"/>
                <a:ea typeface="Calibri"/>
                <a:cs typeface="Calibri"/>
                <a:sym typeface="Calibri"/>
              </a:defRPr>
            </a:lvl5pPr>
            <a:lvl6pPr algn="ctr">
              <a:defRPr sz="4400">
                <a:solidFill>
                  <a:srgbClr val="6B2E6E"/>
                </a:solidFill>
                <a:latin typeface="Calibri"/>
                <a:ea typeface="Calibri"/>
                <a:cs typeface="Calibri"/>
                <a:sym typeface="Calibri"/>
              </a:defRPr>
            </a:lvl6pPr>
            <a:lvl7pPr algn="ctr">
              <a:defRPr sz="4400">
                <a:solidFill>
                  <a:srgbClr val="6B2E6E"/>
                </a:solidFill>
                <a:latin typeface="Calibri"/>
                <a:ea typeface="Calibri"/>
                <a:cs typeface="Calibri"/>
                <a:sym typeface="Calibri"/>
              </a:defRPr>
            </a:lvl7pPr>
            <a:lvl8pPr algn="ctr">
              <a:defRPr sz="4400">
                <a:solidFill>
                  <a:srgbClr val="6B2E6E"/>
                </a:solidFill>
                <a:latin typeface="Calibri"/>
                <a:ea typeface="Calibri"/>
                <a:cs typeface="Calibri"/>
                <a:sym typeface="Calibri"/>
              </a:defRPr>
            </a:lvl8pPr>
            <a:lvl9pPr algn="ctr">
              <a:defRPr sz="4400">
                <a:solidFill>
                  <a:srgbClr val="6B2E6E"/>
                </a:solidFill>
                <a:latin typeface="Calibri"/>
                <a:ea typeface="Calibri"/>
                <a:cs typeface="Calibri"/>
                <a:sym typeface="Calibri"/>
              </a:defRPr>
            </a:lvl9pPr>
          </a:lstStyle>
          <a:p>
            <a:pPr algn="l"/>
            <a:r>
              <a:rPr lang="en-GB" sz="3200" dirty="0">
                <a:solidFill>
                  <a:schemeClr val="tx1"/>
                </a:solidFill>
              </a:rPr>
              <a:t>Patent Databases</a:t>
            </a:r>
          </a:p>
        </p:txBody>
      </p:sp>
      <p:grpSp>
        <p:nvGrpSpPr>
          <p:cNvPr id="6" name="Group 637">
            <a:extLst>
              <a:ext uri="{FF2B5EF4-FFF2-40B4-BE49-F238E27FC236}">
                <a16:creationId xmlns:a16="http://schemas.microsoft.com/office/drawing/2014/main" id="{0FC2A133-BA18-4987-AF7C-C7C0184D6CE9}"/>
              </a:ext>
            </a:extLst>
          </p:cNvPr>
          <p:cNvGrpSpPr/>
          <p:nvPr/>
        </p:nvGrpSpPr>
        <p:grpSpPr>
          <a:xfrm>
            <a:off x="197566" y="4348728"/>
            <a:ext cx="8748867" cy="1979525"/>
            <a:chOff x="-968532" y="0"/>
            <a:chExt cx="8748865" cy="1979524"/>
          </a:xfrm>
        </p:grpSpPr>
        <p:sp>
          <p:nvSpPr>
            <p:cNvPr id="7" name="Shape 635">
              <a:extLst>
                <a:ext uri="{FF2B5EF4-FFF2-40B4-BE49-F238E27FC236}">
                  <a16:creationId xmlns:a16="http://schemas.microsoft.com/office/drawing/2014/main" id="{A1E59ACF-2CA3-4D7B-81B5-039048485743}"/>
                </a:ext>
              </a:extLst>
            </p:cNvPr>
            <p:cNvSpPr/>
            <p:nvPr/>
          </p:nvSpPr>
          <p:spPr>
            <a:xfrm>
              <a:off x="0" y="0"/>
              <a:ext cx="7535009" cy="1695450"/>
            </a:xfrm>
            <a:prstGeom prst="rect">
              <a:avLst/>
            </a:prstGeom>
            <a:solidFill>
              <a:srgbClr val="FFFFFF"/>
            </a:solidFill>
            <a:ln w="12700" cap="flat">
              <a:noFill/>
              <a:miter lim="400000"/>
            </a:ln>
            <a:effectLst/>
          </p:spPr>
          <p:txBody>
            <a:bodyPr wrap="square" lIns="0" tIns="0" rIns="0" bIns="0" numCol="1" anchor="t">
              <a:noAutofit/>
            </a:bodyPr>
            <a:lstStyle/>
            <a:p>
              <a:pPr lvl="0" algn="ctr">
                <a:spcBef>
                  <a:spcPts val="700"/>
                </a:spcBef>
                <a:defRPr>
                  <a:solidFill>
                    <a:srgbClr val="595959"/>
                  </a:solidFill>
                  <a:latin typeface="Tahoma"/>
                  <a:ea typeface="Tahoma"/>
                  <a:cs typeface="Tahoma"/>
                  <a:sym typeface="Tahoma"/>
                </a:defRPr>
              </a:pPr>
              <a:endParaRPr sz="2400"/>
            </a:p>
          </p:txBody>
        </p:sp>
        <p:sp>
          <p:nvSpPr>
            <p:cNvPr id="8" name="Shape 636">
              <a:extLst>
                <a:ext uri="{FF2B5EF4-FFF2-40B4-BE49-F238E27FC236}">
                  <a16:creationId xmlns:a16="http://schemas.microsoft.com/office/drawing/2014/main" id="{45CB53A5-7E11-499D-B4E5-396D2AF9DAF3}"/>
                </a:ext>
              </a:extLst>
            </p:cNvPr>
            <p:cNvSpPr/>
            <p:nvPr/>
          </p:nvSpPr>
          <p:spPr>
            <a:xfrm>
              <a:off x="-968532" y="255978"/>
              <a:ext cx="8748865" cy="17235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0" algn="ctr">
                <a:spcBef>
                  <a:spcPts val="400"/>
                </a:spcBef>
              </a:pPr>
              <a:r>
                <a:rPr sz="2400" dirty="0">
                  <a:solidFill>
                    <a:srgbClr val="595959"/>
                  </a:solidFill>
                  <a:latin typeface="Tahoma"/>
                  <a:ea typeface="Tahoma"/>
                  <a:cs typeface="Tahoma"/>
                  <a:sym typeface="Tahoma"/>
                </a:rPr>
                <a:t>.: www.inpi.pt  | Portuguese Patent Office</a:t>
              </a:r>
              <a:endParaRPr sz="4000" dirty="0">
                <a:solidFill>
                  <a:srgbClr val="595959"/>
                </a:solidFill>
              </a:endParaRPr>
            </a:p>
            <a:p>
              <a:pPr lvl="0" algn="ctr">
                <a:spcBef>
                  <a:spcPts val="400"/>
                </a:spcBef>
              </a:pPr>
              <a:r>
                <a:rPr sz="2400" dirty="0">
                  <a:solidFill>
                    <a:srgbClr val="595959"/>
                  </a:solidFill>
                  <a:latin typeface="Tahoma"/>
                  <a:ea typeface="Tahoma"/>
                  <a:cs typeface="Tahoma"/>
                  <a:sym typeface="Tahoma"/>
                </a:rPr>
                <a:t>.: www.wipo.org | World Intellectual Property Office</a:t>
              </a:r>
              <a:endParaRPr sz="4000" dirty="0">
                <a:solidFill>
                  <a:srgbClr val="595959"/>
                </a:solidFill>
              </a:endParaRPr>
            </a:p>
            <a:p>
              <a:pPr lvl="0" algn="ctr">
                <a:spcBef>
                  <a:spcPts val="400"/>
                </a:spcBef>
              </a:pPr>
              <a:r>
                <a:rPr sz="2400" dirty="0">
                  <a:solidFill>
                    <a:srgbClr val="595959"/>
                  </a:solidFill>
                  <a:latin typeface="Tahoma"/>
                  <a:ea typeface="Tahoma"/>
                  <a:cs typeface="Tahoma"/>
                  <a:sym typeface="Tahoma"/>
                </a:rPr>
                <a:t>.: www.uspto.gov | US Patent and Trademark Office</a:t>
              </a:r>
              <a:endParaRPr sz="4000" dirty="0">
                <a:solidFill>
                  <a:srgbClr val="595959"/>
                </a:solidFill>
              </a:endParaRPr>
            </a:p>
            <a:p>
              <a:pPr lvl="0" algn="ctr">
                <a:spcBef>
                  <a:spcPts val="400"/>
                </a:spcBef>
              </a:pPr>
              <a:r>
                <a:rPr sz="2400" dirty="0">
                  <a:solidFill>
                    <a:srgbClr val="595959"/>
                  </a:solidFill>
                  <a:latin typeface="Tahoma"/>
                  <a:ea typeface="Tahoma"/>
                  <a:cs typeface="Tahoma"/>
                  <a:sym typeface="Tahoma"/>
                </a:rPr>
                <a:t>.: www.espacenet.com  | Europe’s network of patent databases</a:t>
              </a:r>
            </a:p>
          </p:txBody>
        </p:sp>
      </p:grpSp>
      <p:pic>
        <p:nvPicPr>
          <p:cNvPr id="9" name="image48.png">
            <a:extLst>
              <a:ext uri="{FF2B5EF4-FFF2-40B4-BE49-F238E27FC236}">
                <a16:creationId xmlns:a16="http://schemas.microsoft.com/office/drawing/2014/main" id="{63D407E4-464D-45C2-91F5-0D40EFA02BAD}"/>
              </a:ext>
            </a:extLst>
          </p:cNvPr>
          <p:cNvPicPr/>
          <p:nvPr/>
        </p:nvPicPr>
        <p:blipFill>
          <a:blip r:embed="rId2"/>
          <a:srcRect l="966" t="20436" b="17904"/>
          <a:stretch>
            <a:fillRect/>
          </a:stretch>
        </p:blipFill>
        <p:spPr>
          <a:xfrm>
            <a:off x="1166098" y="1248975"/>
            <a:ext cx="6896100" cy="3355731"/>
          </a:xfrm>
          <a:prstGeom prst="rect">
            <a:avLst/>
          </a:prstGeom>
          <a:ln w="12700">
            <a:miter lim="400000"/>
          </a:ln>
        </p:spPr>
      </p:pic>
    </p:spTree>
    <p:extLst>
      <p:ext uri="{BB962C8B-B14F-4D97-AF65-F5344CB8AC3E}">
        <p14:creationId xmlns:p14="http://schemas.microsoft.com/office/powerpoint/2010/main" val="2330501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7467600" cy="1143000"/>
          </a:xfrm>
        </p:spPr>
        <p:txBody>
          <a:bodyPr/>
          <a:lstStyle/>
          <a:p>
            <a:r>
              <a:rPr lang="en-GB" dirty="0"/>
              <a:t>The IP CODE of ULISBOA</a:t>
            </a:r>
          </a:p>
        </p:txBody>
      </p:sp>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5" name="Picture 4" descr="Screen Shot 2014-03-13 at 16.18.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043608"/>
            <a:ext cx="8403442" cy="5251358"/>
          </a:xfrm>
          <a:prstGeom prst="rect">
            <a:avLst/>
          </a:prstGeom>
        </p:spPr>
      </p:pic>
    </p:spTree>
    <p:extLst>
      <p:ext uri="{BB962C8B-B14F-4D97-AF65-F5344CB8AC3E}">
        <p14:creationId xmlns:p14="http://schemas.microsoft.com/office/powerpoint/2010/main" val="42569360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3" name="Picture 2" descr="Screen Shot 2014-03-13 at 16.21.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807602"/>
            <a:ext cx="4706804" cy="5616624"/>
          </a:xfrm>
          <a:prstGeom prst="rect">
            <a:avLst/>
          </a:prstGeom>
        </p:spPr>
      </p:pic>
      <p:sp>
        <p:nvSpPr>
          <p:cNvPr id="6" name="Title 1"/>
          <p:cNvSpPr txBox="1">
            <a:spLocks/>
          </p:cNvSpPr>
          <p:nvPr/>
        </p:nvSpPr>
        <p:spPr>
          <a:xfrm>
            <a:off x="457200" y="-9939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a:t>The IP CODE of ULISBOA</a:t>
            </a:r>
            <a:endParaRPr lang="en-GB" dirty="0"/>
          </a:p>
        </p:txBody>
      </p:sp>
    </p:spTree>
    <p:extLst>
      <p:ext uri="{BB962C8B-B14F-4D97-AF65-F5344CB8AC3E}">
        <p14:creationId xmlns:p14="http://schemas.microsoft.com/office/powerpoint/2010/main" val="24420658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sp>
        <p:nvSpPr>
          <p:cNvPr id="3" name="TextBox 2"/>
          <p:cNvSpPr txBox="1"/>
          <p:nvPr/>
        </p:nvSpPr>
        <p:spPr>
          <a:xfrm>
            <a:off x="611560" y="1268760"/>
            <a:ext cx="7632848" cy="3785652"/>
          </a:xfrm>
          <a:prstGeom prst="rect">
            <a:avLst/>
          </a:prstGeom>
          <a:noFill/>
        </p:spPr>
        <p:txBody>
          <a:bodyPr wrap="square" rtlCol="0">
            <a:spAutoFit/>
          </a:bodyPr>
          <a:lstStyle/>
          <a:p>
            <a:r>
              <a:rPr lang="en-GB" sz="2000" u="sng" dirty="0">
                <a:solidFill>
                  <a:prstClr val="black"/>
                </a:solidFill>
                <a:latin typeface="Arial"/>
              </a:rPr>
              <a:t>KEY POINTS</a:t>
            </a:r>
          </a:p>
          <a:p>
            <a:pPr marL="342900" indent="-342900">
              <a:buFontTx/>
              <a:buAutoNum type="arabicPeriod"/>
            </a:pPr>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All the rights over R&amp;D performed in UL belong to UL</a:t>
            </a:r>
          </a:p>
          <a:p>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The inventor has the right to be recognised as so in any IP piece or communication (or not if he/she desires so)</a:t>
            </a:r>
          </a:p>
          <a:p>
            <a:pPr marL="342900" indent="-342900">
              <a:buFontTx/>
              <a:buAutoNum type="arabicPeriod"/>
            </a:pPr>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The inventor shall communicate the invention to UL (Via TT@UL) maximum 1 month after invention was made</a:t>
            </a:r>
          </a:p>
          <a:p>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If UL has no interest in protecting the IP, it can give partial or full rights to inventor</a:t>
            </a:r>
          </a:p>
        </p:txBody>
      </p:sp>
      <p:sp>
        <p:nvSpPr>
          <p:cNvPr id="6" name="Title 1"/>
          <p:cNvSpPr txBox="1">
            <a:spLocks/>
          </p:cNvSpPr>
          <p:nvPr/>
        </p:nvSpPr>
        <p:spPr>
          <a:xfrm>
            <a:off x="457200" y="-9939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a:t>The IP CODE of ULISBOA</a:t>
            </a:r>
            <a:endParaRPr lang="en-GB" dirty="0"/>
          </a:p>
        </p:txBody>
      </p:sp>
    </p:spTree>
    <p:extLst>
      <p:ext uri="{BB962C8B-B14F-4D97-AF65-F5344CB8AC3E}">
        <p14:creationId xmlns:p14="http://schemas.microsoft.com/office/powerpoint/2010/main" val="23165989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3" name="Picture 2" descr="Screen Shot 2014-03-13 at 16.20.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7661"/>
            <a:ext cx="9144000" cy="4117354"/>
          </a:xfrm>
          <a:prstGeom prst="rect">
            <a:avLst/>
          </a:prstGeom>
        </p:spPr>
      </p:pic>
      <p:sp>
        <p:nvSpPr>
          <p:cNvPr id="6" name="TextBox 5"/>
          <p:cNvSpPr txBox="1"/>
          <p:nvPr/>
        </p:nvSpPr>
        <p:spPr>
          <a:xfrm>
            <a:off x="457200" y="1043608"/>
            <a:ext cx="7355160" cy="369332"/>
          </a:xfrm>
          <a:prstGeom prst="rect">
            <a:avLst/>
          </a:prstGeom>
          <a:noFill/>
        </p:spPr>
        <p:txBody>
          <a:bodyPr wrap="square" rtlCol="0">
            <a:spAutoFit/>
          </a:bodyPr>
          <a:lstStyle/>
          <a:p>
            <a:r>
              <a:rPr lang="en-GB" dirty="0">
                <a:solidFill>
                  <a:prstClr val="black"/>
                </a:solidFill>
                <a:latin typeface="Arial"/>
              </a:rPr>
              <a:t>1</a:t>
            </a:r>
            <a:r>
              <a:rPr lang="en-GB" baseline="30000" dirty="0">
                <a:solidFill>
                  <a:prstClr val="black"/>
                </a:solidFill>
                <a:latin typeface="Arial"/>
              </a:rPr>
              <a:t>st</a:t>
            </a:r>
            <a:r>
              <a:rPr lang="en-GB" dirty="0">
                <a:solidFill>
                  <a:prstClr val="black"/>
                </a:solidFill>
                <a:latin typeface="Arial"/>
              </a:rPr>
              <a:t>  Step– Invention communication</a:t>
            </a:r>
          </a:p>
        </p:txBody>
      </p:sp>
      <p:sp>
        <p:nvSpPr>
          <p:cNvPr id="7" name="Title 1"/>
          <p:cNvSpPr>
            <a:spLocks noGrp="1"/>
          </p:cNvSpPr>
          <p:nvPr>
            <p:ph type="title"/>
          </p:nvPr>
        </p:nvSpPr>
        <p:spPr>
          <a:xfrm>
            <a:off x="457200" y="-99392"/>
            <a:ext cx="7467600" cy="1143000"/>
          </a:xfrm>
        </p:spPr>
        <p:txBody>
          <a:bodyPr/>
          <a:lstStyle/>
          <a:p>
            <a:r>
              <a:rPr lang="en-GB" dirty="0"/>
              <a:t>The IP CODE of ULISBOA</a:t>
            </a:r>
          </a:p>
        </p:txBody>
      </p:sp>
    </p:spTree>
    <p:extLst>
      <p:ext uri="{BB962C8B-B14F-4D97-AF65-F5344CB8AC3E}">
        <p14:creationId xmlns:p14="http://schemas.microsoft.com/office/powerpoint/2010/main" val="2237235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itting, dark, building, television&#10;&#10;Description automatically generated">
            <a:extLst>
              <a:ext uri="{FF2B5EF4-FFF2-40B4-BE49-F238E27FC236}">
                <a16:creationId xmlns:a16="http://schemas.microsoft.com/office/drawing/2014/main" id="{D80C6BDE-F554-4763-B4EE-0E94B6B65FC2}"/>
              </a:ext>
            </a:extLst>
          </p:cNvPr>
          <p:cNvPicPr>
            <a:picLocks noChangeAspect="1"/>
          </p:cNvPicPr>
          <p:nvPr/>
        </p:nvPicPr>
        <p:blipFill>
          <a:blip r:embed="rId3"/>
          <a:stretch>
            <a:fillRect/>
          </a:stretch>
        </p:blipFill>
        <p:spPr>
          <a:xfrm>
            <a:off x="2631" y="116632"/>
            <a:ext cx="9144000" cy="5443822"/>
          </a:xfrm>
          <a:prstGeom prst="rect">
            <a:avLst/>
          </a:prstGeom>
        </p:spPr>
      </p:pic>
      <p:sp>
        <p:nvSpPr>
          <p:cNvPr id="6" name="TextBox 5">
            <a:extLst>
              <a:ext uri="{FF2B5EF4-FFF2-40B4-BE49-F238E27FC236}">
                <a16:creationId xmlns:a16="http://schemas.microsoft.com/office/drawing/2014/main" id="{8130CA7B-6B58-4B4A-82C9-14DACFBCDEEA}"/>
              </a:ext>
            </a:extLst>
          </p:cNvPr>
          <p:cNvSpPr txBox="1"/>
          <p:nvPr/>
        </p:nvSpPr>
        <p:spPr>
          <a:xfrm>
            <a:off x="683568" y="5733256"/>
            <a:ext cx="7776864" cy="646331"/>
          </a:xfrm>
          <a:prstGeom prst="rect">
            <a:avLst/>
          </a:prstGeom>
          <a:noFill/>
        </p:spPr>
        <p:txBody>
          <a:bodyPr wrap="square" rtlCol="0">
            <a:spAutoFit/>
          </a:bodyPr>
          <a:lstStyle/>
          <a:p>
            <a:pPr algn="ctr"/>
            <a:r>
              <a:rPr lang="en-GB" b="1" dirty="0"/>
              <a:t>If not public, communicate WHAT your product/service does and NOT HOW it does it</a:t>
            </a:r>
          </a:p>
        </p:txBody>
      </p:sp>
    </p:spTree>
    <p:extLst>
      <p:ext uri="{BB962C8B-B14F-4D97-AF65-F5344CB8AC3E}">
        <p14:creationId xmlns:p14="http://schemas.microsoft.com/office/powerpoint/2010/main" val="26332139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06B6FF-B733-4B9E-AD6F-C181608D460F}"/>
              </a:ext>
            </a:extLst>
          </p:cNvPr>
          <p:cNvSpPr txBox="1"/>
          <p:nvPr/>
        </p:nvSpPr>
        <p:spPr>
          <a:xfrm>
            <a:off x="1691680" y="1124744"/>
            <a:ext cx="6336704" cy="2862322"/>
          </a:xfrm>
          <a:prstGeom prst="rect">
            <a:avLst/>
          </a:prstGeom>
          <a:noFill/>
        </p:spPr>
        <p:txBody>
          <a:bodyPr wrap="square" rtlCol="0">
            <a:spAutoFit/>
          </a:bodyPr>
          <a:lstStyle/>
          <a:p>
            <a:pPr algn="ctr"/>
            <a:r>
              <a:rPr lang="en-GB" b="1" dirty="0"/>
              <a:t>TO DO</a:t>
            </a:r>
          </a:p>
          <a:p>
            <a:pPr algn="ctr"/>
            <a:endParaRPr lang="en-GB" dirty="0"/>
          </a:p>
          <a:p>
            <a:pPr marL="285750" indent="-285750" algn="just">
              <a:buFont typeface="Arial" panose="020B0604020202020204" pitchFamily="34" charset="0"/>
              <a:buChar char="•"/>
            </a:pPr>
            <a:r>
              <a:rPr lang="en-GB" dirty="0" err="1"/>
              <a:t>Enviar</a:t>
            </a:r>
            <a:r>
              <a:rPr lang="en-GB" dirty="0"/>
              <a:t> </a:t>
            </a:r>
            <a:r>
              <a:rPr lang="en-GB" dirty="0" err="1"/>
              <a:t>grupos</a:t>
            </a:r>
            <a:r>
              <a:rPr lang="en-GB" dirty="0"/>
              <a:t> K2B e </a:t>
            </a:r>
            <a:r>
              <a:rPr lang="en-GB" dirty="0" err="1"/>
              <a:t>ideias</a:t>
            </a:r>
            <a:r>
              <a:rPr lang="en-GB" dirty="0"/>
              <a:t> K2B ASAP</a:t>
            </a:r>
          </a:p>
          <a:p>
            <a:pPr marL="285750" indent="-285750" algn="just">
              <a:buFont typeface="Arial" panose="020B0604020202020204" pitchFamily="34" charset="0"/>
              <a:buChar char="•"/>
            </a:pPr>
            <a:r>
              <a:rPr lang="en-GB" dirty="0" err="1"/>
              <a:t>Preparar</a:t>
            </a:r>
            <a:r>
              <a:rPr lang="en-GB" dirty="0"/>
              <a:t> </a:t>
            </a:r>
            <a:r>
              <a:rPr lang="en-GB" dirty="0" err="1"/>
              <a:t>curva</a:t>
            </a:r>
            <a:r>
              <a:rPr lang="en-GB" dirty="0"/>
              <a:t> de </a:t>
            </a:r>
            <a:r>
              <a:rPr lang="en-GB" dirty="0" err="1"/>
              <a:t>valor</a:t>
            </a:r>
            <a:endParaRPr lang="en-GB" dirty="0"/>
          </a:p>
          <a:p>
            <a:pPr marL="285750" indent="-285750" algn="just">
              <a:buFont typeface="Arial" panose="020B0604020202020204" pitchFamily="34" charset="0"/>
              <a:buChar char="•"/>
            </a:pPr>
            <a:r>
              <a:rPr lang="en-GB" dirty="0" err="1"/>
              <a:t>Ler</a:t>
            </a:r>
            <a:r>
              <a:rPr lang="en-GB" dirty="0"/>
              <a:t> </a:t>
            </a:r>
            <a:r>
              <a:rPr lang="en-GB" dirty="0" err="1"/>
              <a:t>caso</a:t>
            </a:r>
            <a:r>
              <a:rPr lang="en-GB" dirty="0"/>
              <a:t> de </a:t>
            </a:r>
            <a:r>
              <a:rPr lang="en-GB" dirty="0" err="1"/>
              <a:t>estudo</a:t>
            </a:r>
            <a:r>
              <a:rPr lang="en-GB" dirty="0"/>
              <a:t> </a:t>
            </a:r>
            <a:r>
              <a:rPr lang="en-GB" dirty="0" err="1"/>
              <a:t>FreshTEC</a:t>
            </a:r>
            <a:endParaRPr lang="en-GB" dirty="0"/>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dirty="0"/>
              <a:t>E-mail: micerejo@fc.ul.pt</a:t>
            </a:r>
          </a:p>
          <a:p>
            <a:pPr marL="285750" indent="-285750" algn="ctr">
              <a:buFont typeface="Arial" panose="020B0604020202020204" pitchFamily="34" charset="0"/>
              <a:buChar char="•"/>
            </a:pPr>
            <a:endParaRPr lang="en-GB" dirty="0"/>
          </a:p>
          <a:p>
            <a:pPr algn="ctr"/>
            <a:endParaRPr lang="en-GB" dirty="0"/>
          </a:p>
        </p:txBody>
      </p:sp>
    </p:spTree>
    <p:extLst>
      <p:ext uri="{BB962C8B-B14F-4D97-AF65-F5344CB8AC3E}">
        <p14:creationId xmlns:p14="http://schemas.microsoft.com/office/powerpoint/2010/main" val="3409732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7B28F-A37E-4711-A202-833E65252725}"/>
              </a:ext>
            </a:extLst>
          </p:cNvPr>
          <p:cNvPicPr>
            <a:picLocks noChangeAspect="1"/>
          </p:cNvPicPr>
          <p:nvPr/>
        </p:nvPicPr>
        <p:blipFill>
          <a:blip r:embed="rId3"/>
          <a:stretch>
            <a:fillRect/>
          </a:stretch>
        </p:blipFill>
        <p:spPr>
          <a:xfrm>
            <a:off x="445414" y="271958"/>
            <a:ext cx="8253171" cy="6455368"/>
          </a:xfrm>
          <a:prstGeom prst="rect">
            <a:avLst/>
          </a:prstGeom>
        </p:spPr>
      </p:pic>
    </p:spTree>
    <p:extLst>
      <p:ext uri="{BB962C8B-B14F-4D97-AF65-F5344CB8AC3E}">
        <p14:creationId xmlns:p14="http://schemas.microsoft.com/office/powerpoint/2010/main" val="3567582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11348" y="1196752"/>
            <a:ext cx="7001259" cy="5174709"/>
          </a:xfrm>
          <a:prstGeom prst="rect">
            <a:avLst/>
          </a:prstGeom>
        </p:spPr>
      </p:pic>
      <p:sp>
        <p:nvSpPr>
          <p:cNvPr id="5" name="TextBox 4"/>
          <p:cNvSpPr txBox="1"/>
          <p:nvPr/>
        </p:nvSpPr>
        <p:spPr>
          <a:xfrm>
            <a:off x="3203848" y="6597352"/>
            <a:ext cx="5904656" cy="246221"/>
          </a:xfrm>
          <a:prstGeom prst="rect">
            <a:avLst/>
          </a:prstGeom>
          <a:noFill/>
        </p:spPr>
        <p:txBody>
          <a:bodyPr wrap="square" rtlCol="0">
            <a:spAutoFit/>
          </a:bodyPr>
          <a:lstStyle/>
          <a:p>
            <a:pPr algn="r"/>
            <a:r>
              <a:rPr lang="en-GB" sz="1000" i="1" dirty="0">
                <a:solidFill>
                  <a:prstClr val="black"/>
                </a:solidFill>
                <a:latin typeface="Arial"/>
              </a:rPr>
              <a:t>in: </a:t>
            </a:r>
            <a:r>
              <a:rPr lang="en-GB" sz="1000" dirty="0">
                <a:solidFill>
                  <a:prstClr val="black"/>
                </a:solidFill>
                <a:latin typeface="Arial"/>
              </a:rPr>
              <a:t>Business Model Generation, Alex </a:t>
            </a:r>
            <a:r>
              <a:rPr lang="en-GB" sz="1000" dirty="0" err="1">
                <a:solidFill>
                  <a:prstClr val="black"/>
                </a:solidFill>
                <a:latin typeface="Arial"/>
              </a:rPr>
              <a:t>Osterwalder</a:t>
            </a:r>
            <a:r>
              <a:rPr lang="en-GB" sz="1000" dirty="0">
                <a:solidFill>
                  <a:prstClr val="black"/>
                </a:solidFill>
                <a:latin typeface="Arial"/>
              </a:rPr>
              <a:t> &amp; Yves </a:t>
            </a:r>
            <a:r>
              <a:rPr lang="en-GB" sz="1000" dirty="0" err="1">
                <a:solidFill>
                  <a:prstClr val="black"/>
                </a:solidFill>
                <a:latin typeface="Arial"/>
              </a:rPr>
              <a:t>Pigneur</a:t>
            </a:r>
            <a:r>
              <a:rPr lang="en-GB" sz="1000" dirty="0">
                <a:solidFill>
                  <a:prstClr val="black"/>
                </a:solidFill>
                <a:latin typeface="Arial"/>
              </a:rPr>
              <a:t>, 2009 </a:t>
            </a:r>
          </a:p>
        </p:txBody>
      </p:sp>
      <p:sp>
        <p:nvSpPr>
          <p:cNvPr id="6" name="Title 1"/>
          <p:cNvSpPr txBox="1">
            <a:spLocks/>
          </p:cNvSpPr>
          <p:nvPr/>
        </p:nvSpPr>
        <p:spPr>
          <a:xfrm>
            <a:off x="479425" y="11663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solidFill>
                  <a:prstClr val="black"/>
                </a:solidFill>
                <a:latin typeface="Franklin Gothic Book"/>
              </a:rPr>
              <a:t>BUSINESS MODEL CANVAS</a:t>
            </a:r>
          </a:p>
        </p:txBody>
      </p:sp>
      <p:sp>
        <p:nvSpPr>
          <p:cNvPr id="2" name="Rectangle 1"/>
          <p:cNvSpPr/>
          <p:nvPr/>
        </p:nvSpPr>
        <p:spPr>
          <a:xfrm>
            <a:off x="3779912" y="1259632"/>
            <a:ext cx="1224136" cy="317748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763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7314" r="7314"/>
          <a:stretch>
            <a:fillRect/>
          </a:stretch>
        </p:blipFill>
        <p:spPr>
          <a:xfrm>
            <a:off x="0" y="241796"/>
            <a:ext cx="9144000" cy="5869045"/>
          </a:xfrm>
        </p:spPr>
      </p:pic>
      <p:sp>
        <p:nvSpPr>
          <p:cNvPr id="2" name="TextBox 1"/>
          <p:cNvSpPr txBox="1"/>
          <p:nvPr/>
        </p:nvSpPr>
        <p:spPr>
          <a:xfrm>
            <a:off x="1979712" y="622429"/>
            <a:ext cx="5616624" cy="646331"/>
          </a:xfrm>
          <a:prstGeom prst="rect">
            <a:avLst/>
          </a:prstGeom>
          <a:solidFill>
            <a:schemeClr val="bg1"/>
          </a:solidFill>
        </p:spPr>
        <p:txBody>
          <a:bodyPr wrap="square" rtlCol="0">
            <a:spAutoFit/>
          </a:bodyPr>
          <a:lstStyle/>
          <a:p>
            <a:pPr algn="ctr"/>
            <a:r>
              <a:rPr lang="en-US" sz="3600" b="1" dirty="0">
                <a:solidFill>
                  <a:srgbClr val="FF0000"/>
                </a:solidFill>
              </a:rPr>
              <a:t>VALUE PROPOSITION</a:t>
            </a:r>
          </a:p>
        </p:txBody>
      </p:sp>
    </p:spTree>
    <p:extLst>
      <p:ext uri="{BB962C8B-B14F-4D97-AF65-F5344CB8AC3E}">
        <p14:creationId xmlns:p14="http://schemas.microsoft.com/office/powerpoint/2010/main" val="308086278"/>
      </p:ext>
    </p:extLst>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409</TotalTime>
  <Words>5378</Words>
  <Application>Microsoft Office PowerPoint</Application>
  <PresentationFormat>On-screen Show (4:3)</PresentationFormat>
  <Paragraphs>531</Paragraphs>
  <Slides>67</Slides>
  <Notes>56</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67</vt:i4>
      </vt:variant>
    </vt:vector>
  </HeadingPairs>
  <TitlesOfParts>
    <vt:vector size="79" baseType="lpstr">
      <vt:lpstr>Arial</vt:lpstr>
      <vt:lpstr>Bauhaus 93</vt:lpstr>
      <vt:lpstr>Calibri</vt:lpstr>
      <vt:lpstr>Corbel</vt:lpstr>
      <vt:lpstr>Franklin Gothic Book</vt:lpstr>
      <vt:lpstr>Open Sans</vt:lpstr>
      <vt:lpstr>Tahoma</vt:lpstr>
      <vt:lpstr>Verdana</vt:lpstr>
      <vt:lpstr>Wingdings</vt:lpstr>
      <vt:lpstr>Wingdings 2</vt:lpstr>
      <vt:lpstr>Technic</vt:lpstr>
      <vt:lpstr>2_Technic</vt:lpstr>
      <vt:lpstr>PowerPoint Presentation</vt:lpstr>
      <vt:lpstr>PowerPoint Presentation</vt:lpstr>
      <vt:lpstr>Sumário</vt:lpstr>
      <vt:lpstr>PowerPoint Presentation</vt:lpstr>
      <vt:lpstr>PowerPoint Presentation</vt:lpstr>
      <vt:lpstr>Customer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VALUE PROPOSITION </vt:lpstr>
      <vt:lpstr>VALUE PROPOSITION – WRITE IT RULES</vt:lpstr>
      <vt:lpstr>PowerPoint Presentation</vt:lpstr>
      <vt:lpstr>PowerPoint Presentation</vt:lpstr>
      <vt:lpstr>PowerPoint Presentation</vt:lpstr>
      <vt:lpstr>VALUE CURVE</vt:lpstr>
      <vt:lpstr>VALUE CURVE</vt:lpstr>
      <vt:lpstr>VALUE CURVE</vt:lpstr>
      <vt:lpstr>VALUE CURVE</vt:lpstr>
      <vt:lpstr>HOW CAN YOU INCREASE VALUE EVEN MORE?</vt:lpstr>
      <vt:lpstr>PowerPoint Presentation</vt:lpstr>
      <vt:lpstr>PowerPoint Presentation</vt:lpstr>
      <vt:lpstr>PowerPoint Presentation</vt:lpstr>
      <vt:lpstr>EXERCISE – VALUE CURVE</vt:lpstr>
      <vt:lpstr>VALUE CURVE ATTRIBUTES</vt:lpstr>
      <vt:lpstr>VALUE CURVE</vt:lpstr>
      <vt:lpstr>WHAT WE WANT YOU TO DO!</vt:lpstr>
      <vt:lpstr>PowerPoint Presentation</vt:lpstr>
      <vt:lpstr>PowerPoint Presentation</vt:lpstr>
      <vt:lpstr>PowerPoint Presentation</vt:lpstr>
      <vt:lpstr>PowerPoint Presentation</vt:lpstr>
      <vt:lpstr>PowerPoint Presentation</vt:lpstr>
      <vt:lpstr>PowerPoint Presentation</vt:lpstr>
      <vt:lpstr>HOMEWORK</vt:lpstr>
      <vt:lpstr>EXERCISE &amp; TEST</vt:lpstr>
      <vt:lpstr>EXERCISE &amp; TEST</vt:lpstr>
      <vt:lpstr>EXERCISE &amp; TEST</vt:lpstr>
      <vt:lpstr>PowerPoint Presentation</vt:lpstr>
      <vt:lpstr>PowerPoint Presentation</vt:lpstr>
      <vt:lpstr>PowerPoint Presentation</vt:lpstr>
      <vt:lpstr>PowerPoint Presentation</vt:lpstr>
      <vt:lpstr>PowerPoint Presentation</vt:lpstr>
      <vt:lpstr>Intellectual Property Rights </vt:lpstr>
      <vt:lpstr>PowerPoint Presentation</vt:lpstr>
      <vt:lpstr>Main principles of Industrial Property Rights</vt:lpstr>
      <vt:lpstr>Main principles of Industrial Property Rights</vt:lpstr>
      <vt:lpstr>Main principles of Industrial Property Rights</vt:lpstr>
      <vt:lpstr>Main principles of Industrial Property Rights</vt:lpstr>
      <vt:lpstr>PowerPoint Presentation</vt:lpstr>
      <vt:lpstr>The different types of IPR (I)</vt:lpstr>
      <vt:lpstr>The different types of IPR (II)</vt:lpstr>
      <vt:lpstr>PATENTS</vt:lpstr>
      <vt:lpstr>A patentable invention must be:</vt:lpstr>
      <vt:lpstr>What cannot be patented? (in EU)</vt:lpstr>
      <vt:lpstr>What exactly can be patented?</vt:lpstr>
      <vt:lpstr>From and idea to a product: do not reinvent the wheel!</vt:lpstr>
      <vt:lpstr>PowerPoint Presentation</vt:lpstr>
      <vt:lpstr>The IP CODE of ULISBOA</vt:lpstr>
      <vt:lpstr>PowerPoint Presentation</vt:lpstr>
      <vt:lpstr>PowerPoint Presentation</vt:lpstr>
      <vt:lpstr>The IP CODE of ULISBOA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Marta Cerejo</dc:creator>
  <cp:lastModifiedBy>Marta Cerejo</cp:lastModifiedBy>
  <cp:revision>21</cp:revision>
  <dcterms:created xsi:type="dcterms:W3CDTF">2020-03-21T00:52:26Z</dcterms:created>
  <dcterms:modified xsi:type="dcterms:W3CDTF">2020-03-23T21:07:17Z</dcterms:modified>
</cp:coreProperties>
</file>